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0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36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0.xml"/>
  <Override ContentType="application/vnd.openxmlformats-officedocument.presentationml.slide+xml" PartName="/ppt/slides/slide41.xml"/>
  <Override ContentType="application/vnd.openxmlformats-officedocument.presentationml.slide+xml" PartName="/ppt/slides/slide42.xml"/>
  <Override ContentType="application/vnd.openxmlformats-officedocument.presentationml.slide+xml" PartName="/ppt/slides/slide43.xml"/>
  <Override ContentType="application/vnd.openxmlformats-officedocument.presentationml.slide+xml" PartName="/ppt/slides/slide44.xml"/>
  <Override ContentType="application/vnd.openxmlformats-officedocument.presentationml.slide+xml" PartName="/ppt/slides/slide4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62"/>
  </p:notesMasterIdLst>
  <p:sldIdLst>
    <p:sldId id="256" r:id="rId17"/>
    <p:sldId id="257" r:id="rId18"/>
    <p:sldId id="258" r:id="rId19"/>
    <p:sldId id="259" r:id="rId20"/>
    <p:sldId id="260" r:id="rId21"/>
    <p:sldId id="261" r:id="rId22"/>
    <p:sldId id="262" r:id="rId23"/>
    <p:sldId id="263" r:id="rId24"/>
    <p:sldId id="264" r:id="rId25"/>
    <p:sldId id="265" r:id="rId26"/>
    <p:sldId id="266" r:id="rId27"/>
    <p:sldId id="267" r:id="rId28"/>
    <p:sldId id="268" r:id="rId29"/>
    <p:sldId id="269" r:id="rId30"/>
    <p:sldId id="270" r:id="rId31"/>
    <p:sldId id="271" r:id="rId32"/>
    <p:sldId id="272" r:id="rId33"/>
    <p:sldId id="273" r:id="rId34"/>
    <p:sldId id="274" r:id="rId35"/>
    <p:sldId id="275" r:id="rId36"/>
    <p:sldId id="276" r:id="rId37"/>
    <p:sldId id="277" r:id="rId38"/>
    <p:sldId id="278" r:id="rId39"/>
    <p:sldId id="279" r:id="rId40"/>
    <p:sldId id="280" r:id="rId41"/>
    <p:sldId id="281" r:id="rId42"/>
    <p:sldId id="282" r:id="rId43"/>
    <p:sldId id="283" r:id="rId44"/>
    <p:sldId id="284" r:id="rId45"/>
    <p:sldId id="285" r:id="rId46"/>
    <p:sldId id="286" r:id="rId47"/>
    <p:sldId id="287" r:id="rId48"/>
    <p:sldId id="288" r:id="rId49"/>
    <p:sldId id="289" r:id="rId50"/>
    <p:sldId id="290" r:id="rId51"/>
    <p:sldId id="291" r:id="rId52"/>
    <p:sldId id="292" r:id="rId53"/>
    <p:sldId id="293" r:id="rId54"/>
    <p:sldId id="294" r:id="rId55"/>
    <p:sldId id="295" r:id="rId56"/>
    <p:sldId id="296" r:id="rId57"/>
    <p:sldId id="297" r:id="rId58"/>
    <p:sldId id="298" r:id="rId59"/>
    <p:sldId id="299" r:id="rId60"/>
    <p:sldId id="300" r:id="rId61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210 다락방" charset="1" panose="02020603020101020101"/>
      <p:regular r:id="rId10"/>
    </p:embeddedFont>
    <p:embeddedFont>
      <p:font typeface="TT Phobos Inline" charset="1" panose="02000503020000020004"/>
      <p:regular r:id="rId11"/>
    </p:embeddedFont>
    <p:embeddedFont>
      <p:font typeface="TT Phobos" charset="1" panose="02000503050000020004"/>
      <p:regular r:id="rId12"/>
    </p:embeddedFont>
    <p:embeddedFont>
      <p:font typeface="TT Phobos Bold" charset="1" panose="02000803060000020004"/>
      <p:regular r:id="rId13"/>
    </p:embeddedFont>
    <p:embeddedFont>
      <p:font typeface="TT Phobos Italics" charset="1" panose="02000503080000090004"/>
      <p:regular r:id="rId14"/>
    </p:embeddedFont>
    <p:embeddedFont>
      <p:font typeface="TT Phobos Bold Italics" charset="1" panose="02000803060000090004"/>
      <p:regular r:id="rId15"/>
    </p:embeddedFont>
    <p:embeddedFont>
      <p:font typeface="Active Heart" charset="1" panose="0000050000000000000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slides/slide1.xml" Type="http://schemas.openxmlformats.org/officeDocument/2006/relationships/slide"/><Relationship Id="rId18" Target="slides/slide2.xml" Type="http://schemas.openxmlformats.org/officeDocument/2006/relationships/slide"/><Relationship Id="rId19" Target="slides/slide3.xml" Type="http://schemas.openxmlformats.org/officeDocument/2006/relationships/slide"/><Relationship Id="rId2" Target="presProps.xml" Type="http://schemas.openxmlformats.org/officeDocument/2006/relationships/presProps"/><Relationship Id="rId20" Target="slides/slide4.xml" Type="http://schemas.openxmlformats.org/officeDocument/2006/relationships/slide"/><Relationship Id="rId21" Target="slides/slide5.xml" Type="http://schemas.openxmlformats.org/officeDocument/2006/relationships/slide"/><Relationship Id="rId22" Target="slides/slide6.xml" Type="http://schemas.openxmlformats.org/officeDocument/2006/relationships/slide"/><Relationship Id="rId23" Target="slides/slide7.xml" Type="http://schemas.openxmlformats.org/officeDocument/2006/relationships/slide"/><Relationship Id="rId24" Target="slides/slide8.xml" Type="http://schemas.openxmlformats.org/officeDocument/2006/relationships/slide"/><Relationship Id="rId25" Target="slides/slide9.xml" Type="http://schemas.openxmlformats.org/officeDocument/2006/relationships/slide"/><Relationship Id="rId26" Target="slides/slide10.xml" Type="http://schemas.openxmlformats.org/officeDocument/2006/relationships/slide"/><Relationship Id="rId27" Target="slides/slide11.xml" Type="http://schemas.openxmlformats.org/officeDocument/2006/relationships/slide"/><Relationship Id="rId28" Target="slides/slide12.xml" Type="http://schemas.openxmlformats.org/officeDocument/2006/relationships/slide"/><Relationship Id="rId29" Target="slides/slide13.xml" Type="http://schemas.openxmlformats.org/officeDocument/2006/relationships/slide"/><Relationship Id="rId3" Target="viewProps.xml" Type="http://schemas.openxmlformats.org/officeDocument/2006/relationships/viewProps"/><Relationship Id="rId30" Target="slides/slide14.xml" Type="http://schemas.openxmlformats.org/officeDocument/2006/relationships/slide"/><Relationship Id="rId31" Target="slides/slide15.xml" Type="http://schemas.openxmlformats.org/officeDocument/2006/relationships/slide"/><Relationship Id="rId32" Target="slides/slide16.xml" Type="http://schemas.openxmlformats.org/officeDocument/2006/relationships/slide"/><Relationship Id="rId33" Target="slides/slide17.xml" Type="http://schemas.openxmlformats.org/officeDocument/2006/relationships/slide"/><Relationship Id="rId34" Target="slides/slide18.xml" Type="http://schemas.openxmlformats.org/officeDocument/2006/relationships/slide"/><Relationship Id="rId35" Target="slides/slide19.xml" Type="http://schemas.openxmlformats.org/officeDocument/2006/relationships/slide"/><Relationship Id="rId36" Target="slides/slide20.xml" Type="http://schemas.openxmlformats.org/officeDocument/2006/relationships/slide"/><Relationship Id="rId37" Target="slides/slide21.xml" Type="http://schemas.openxmlformats.org/officeDocument/2006/relationships/slide"/><Relationship Id="rId38" Target="slides/slide22.xml" Type="http://schemas.openxmlformats.org/officeDocument/2006/relationships/slide"/><Relationship Id="rId39" Target="slides/slide23.xml" Type="http://schemas.openxmlformats.org/officeDocument/2006/relationships/slide"/><Relationship Id="rId4" Target="theme/theme1.xml" Type="http://schemas.openxmlformats.org/officeDocument/2006/relationships/theme"/><Relationship Id="rId40" Target="slides/slide24.xml" Type="http://schemas.openxmlformats.org/officeDocument/2006/relationships/slide"/><Relationship Id="rId41" Target="slides/slide25.xml" Type="http://schemas.openxmlformats.org/officeDocument/2006/relationships/slide"/><Relationship Id="rId42" Target="slides/slide26.xml" Type="http://schemas.openxmlformats.org/officeDocument/2006/relationships/slide"/><Relationship Id="rId43" Target="slides/slide27.xml" Type="http://schemas.openxmlformats.org/officeDocument/2006/relationships/slide"/><Relationship Id="rId44" Target="slides/slide28.xml" Type="http://schemas.openxmlformats.org/officeDocument/2006/relationships/slide"/><Relationship Id="rId45" Target="slides/slide29.xml" Type="http://schemas.openxmlformats.org/officeDocument/2006/relationships/slide"/><Relationship Id="rId46" Target="slides/slide30.xml" Type="http://schemas.openxmlformats.org/officeDocument/2006/relationships/slide"/><Relationship Id="rId47" Target="slides/slide31.xml" Type="http://schemas.openxmlformats.org/officeDocument/2006/relationships/slide"/><Relationship Id="rId48" Target="slides/slide32.xml" Type="http://schemas.openxmlformats.org/officeDocument/2006/relationships/slide"/><Relationship Id="rId49" Target="slides/slide33.xml" Type="http://schemas.openxmlformats.org/officeDocument/2006/relationships/slide"/><Relationship Id="rId5" Target="tableStyles.xml" Type="http://schemas.openxmlformats.org/officeDocument/2006/relationships/tableStyles"/><Relationship Id="rId50" Target="slides/slide34.xml" Type="http://schemas.openxmlformats.org/officeDocument/2006/relationships/slide"/><Relationship Id="rId51" Target="slides/slide35.xml" Type="http://schemas.openxmlformats.org/officeDocument/2006/relationships/slide"/><Relationship Id="rId52" Target="slides/slide36.xml" Type="http://schemas.openxmlformats.org/officeDocument/2006/relationships/slide"/><Relationship Id="rId53" Target="slides/slide37.xml" Type="http://schemas.openxmlformats.org/officeDocument/2006/relationships/slide"/><Relationship Id="rId54" Target="slides/slide38.xml" Type="http://schemas.openxmlformats.org/officeDocument/2006/relationships/slide"/><Relationship Id="rId55" Target="slides/slide39.xml" Type="http://schemas.openxmlformats.org/officeDocument/2006/relationships/slide"/><Relationship Id="rId56" Target="slides/slide40.xml" Type="http://schemas.openxmlformats.org/officeDocument/2006/relationships/slide"/><Relationship Id="rId57" Target="slides/slide41.xml" Type="http://schemas.openxmlformats.org/officeDocument/2006/relationships/slide"/><Relationship Id="rId58" Target="slides/slide42.xml" Type="http://schemas.openxmlformats.org/officeDocument/2006/relationships/slide"/><Relationship Id="rId59" Target="slides/slide43.xml" Type="http://schemas.openxmlformats.org/officeDocument/2006/relationships/slide"/><Relationship Id="rId6" Target="fonts/font6.fntdata" Type="http://schemas.openxmlformats.org/officeDocument/2006/relationships/font"/><Relationship Id="rId60" Target="slides/slide44.xml" Type="http://schemas.openxmlformats.org/officeDocument/2006/relationships/slide"/><Relationship Id="rId61" Target="slides/slide45.xml" Type="http://schemas.openxmlformats.org/officeDocument/2006/relationships/slide"/><Relationship Id="rId62" Target="notesMasters/notesMaster1.xml" Type="http://schemas.openxmlformats.org/officeDocument/2006/relationships/notesMaster"/><Relationship Id="rId63" Target="theme/theme2.xml" Type="http://schemas.openxmlformats.org/officeDocument/2006/relationships/theme"/><Relationship Id="rId64" Target="notesSlides/notesSlide1.xml" Type="http://schemas.openxmlformats.org/officeDocument/2006/relationships/notesSlide"/><Relationship Id="rId65" Target="notesSlides/notesSlide2.xml" Type="http://schemas.openxmlformats.org/officeDocument/2006/relationships/notesSlide"/><Relationship Id="rId66" Target="notesSlides/notesSlide3.xml" Type="http://schemas.openxmlformats.org/officeDocument/2006/relationships/notesSlide"/><Relationship Id="rId67" Target="notesSlides/notesSlide4.xml" Type="http://schemas.openxmlformats.org/officeDocument/2006/relationships/notesSlide"/><Relationship Id="rId68" Target="notesSlides/notesSlide5.xml" Type="http://schemas.openxmlformats.org/officeDocument/2006/relationships/notesSlide"/><Relationship Id="rId69" Target="notesSlides/notesSlide6.xml" Type="http://schemas.openxmlformats.org/officeDocument/2006/relationships/notesSlide"/><Relationship Id="rId7" Target="fonts/font7.fntdata" Type="http://schemas.openxmlformats.org/officeDocument/2006/relationships/font"/><Relationship Id="rId70" Target="notesSlides/notesSlide7.xml" Type="http://schemas.openxmlformats.org/officeDocument/2006/relationships/notesSlide"/><Relationship Id="rId71" Target="notesSlides/notesSlide8.xml" Type="http://schemas.openxmlformats.org/officeDocument/2006/relationships/notesSlide"/><Relationship Id="rId72" Target="notesSlides/notesSlide9.xml" Type="http://schemas.openxmlformats.org/officeDocument/2006/relationships/notesSlide"/><Relationship Id="rId73" Target="notesSlides/notesSlide10.xml" Type="http://schemas.openxmlformats.org/officeDocument/2006/relationships/notesSlide"/><Relationship Id="rId74" Target="notesSlides/notesSlide11.xml" Type="http://schemas.openxmlformats.org/officeDocument/2006/relationships/notesSlide"/><Relationship Id="rId75" Target="notesSlides/notesSlide12.xml" Type="http://schemas.openxmlformats.org/officeDocument/2006/relationships/notesSlide"/><Relationship Id="rId76" Target="notesSlides/notesSlide13.xml" Type="http://schemas.openxmlformats.org/officeDocument/2006/relationships/notesSlide"/><Relationship Id="rId77" Target="notesSlides/notesSlide14.xml" Type="http://schemas.openxmlformats.org/officeDocument/2006/relationships/notesSlide"/><Relationship Id="rId78" Target="notesSlides/notesSlide15.xml" Type="http://schemas.openxmlformats.org/officeDocument/2006/relationships/notesSlide"/><Relationship Id="rId79" Target="notesSlides/notesSlide16.xml" Type="http://schemas.openxmlformats.org/officeDocument/2006/relationships/notesSlide"/><Relationship Id="rId8" Target="fonts/font8.fntdata" Type="http://schemas.openxmlformats.org/officeDocument/2006/relationships/font"/><Relationship Id="rId80" Target="notesSlides/notesSlide17.xml" Type="http://schemas.openxmlformats.org/officeDocument/2006/relationships/notesSlide"/><Relationship Id="rId81" Target="notesSlides/notesSlide18.xml" Type="http://schemas.openxmlformats.org/officeDocument/2006/relationships/notesSlide"/><Relationship Id="rId82" Target="notesSlides/notesSlide19.xml" Type="http://schemas.openxmlformats.org/officeDocument/2006/relationships/notesSlide"/><Relationship Id="rId83" Target="notesSlides/notesSlide20.xml" Type="http://schemas.openxmlformats.org/officeDocument/2006/relationships/notesSlide"/><Relationship Id="rId84" Target="notesSlides/notesSlide21.xml" Type="http://schemas.openxmlformats.org/officeDocument/2006/relationships/notesSlide"/><Relationship Id="rId85" Target="notesSlides/notesSlide22.xml" Type="http://schemas.openxmlformats.org/officeDocument/2006/relationships/notesSlide"/><Relationship Id="rId86" Target="notesSlides/notesSlide23.xml" Type="http://schemas.openxmlformats.org/officeDocument/2006/relationships/notesSlide"/><Relationship Id="rId87" Target="notesSlides/notesSlide24.xml" Type="http://schemas.openxmlformats.org/officeDocument/2006/relationships/notesSlide"/><Relationship Id="rId88" Target="notesSlides/notesSlide25.xml" Type="http://schemas.openxmlformats.org/officeDocument/2006/relationships/notesSlide"/><Relationship Id="rId89" Target="notesSlides/notesSlide26.xml" Type="http://schemas.openxmlformats.org/officeDocument/2006/relationships/notesSlide"/><Relationship Id="rId9" Target="fonts/font9.fntdata" Type="http://schemas.openxmlformats.org/officeDocument/2006/relationships/font"/><Relationship Id="rId90" Target="notesSlides/notesSlide27.xml" Type="http://schemas.openxmlformats.org/officeDocument/2006/relationships/notesSlide"/><Relationship Id="rId91" Target="notesSlides/notesSlide28.xml" Type="http://schemas.openxmlformats.org/officeDocument/2006/relationships/notesSlide"/><Relationship Id="rId92" Target="notesSlides/notesSlide29.xml" Type="http://schemas.openxmlformats.org/officeDocument/2006/relationships/notesSlide"/><Relationship Id="rId93" Target="notesSlides/notesSlide30.xml" Type="http://schemas.openxmlformats.org/officeDocument/2006/relationships/notesSlide"/><Relationship Id="rId94" Target="notesSlides/notesSlide31.xml" Type="http://schemas.openxmlformats.org/officeDocument/2006/relationships/notesSlide"/><Relationship Id="rId95" Target="notesSlides/notesSlide32.xml" Type="http://schemas.openxmlformats.org/officeDocument/2006/relationships/notesSlide"/><Relationship Id="rId96" Target="notesSlides/notesSlide33.xml" Type="http://schemas.openxmlformats.org/officeDocument/2006/relationships/notesSlide"/><Relationship Id="rId97" Target="notesSlides/notesSlide34.xml" Type="http://schemas.openxmlformats.org/officeDocument/2006/relationships/notesSlide"/><Relationship Id="rId98" Target="notesSlides/notesSlide35.xml" Type="http://schemas.openxmlformats.org/officeDocument/2006/relationships/notesSlide"/><Relationship Id="rId99" Target="notesSlides/notesSlide36.xml" Type="http://schemas.openxmlformats.org/officeDocument/2006/relationships/notesSlide"/></Relationships>
</file>

<file path=ppt/notesMasters/_rels/notesMaster1.xml.rels><?xml version="1.0" encoding="UTF-8" standalone="no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_rels/notesSlide10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0.xml" Type="http://schemas.openxmlformats.org/officeDocument/2006/relationships/slide"/></Relationships>
</file>

<file path=ppt/notesSlides/_rels/notesSlide11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1.xml" Type="http://schemas.openxmlformats.org/officeDocument/2006/relationships/slide"/></Relationships>
</file>

<file path=ppt/notesSlides/_rels/notesSlide12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2.xml" Type="http://schemas.openxmlformats.org/officeDocument/2006/relationships/slide"/></Relationships>
</file>

<file path=ppt/notesSlides/_rels/notesSlide13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3.xml" Type="http://schemas.openxmlformats.org/officeDocument/2006/relationships/slide"/></Relationships>
</file>

<file path=ppt/notesSlides/_rels/notesSlide14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4.xml" Type="http://schemas.openxmlformats.org/officeDocument/2006/relationships/slide"/></Relationships>
</file>

<file path=ppt/notesSlides/_rels/notesSlide15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5.xml" Type="http://schemas.openxmlformats.org/officeDocument/2006/relationships/slide"/></Relationships>
</file>

<file path=ppt/notesSlides/_rels/notesSlide16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7.xml" Type="http://schemas.openxmlformats.org/officeDocument/2006/relationships/slide"/></Relationships>
</file>

<file path=ppt/notesSlides/_rels/notesSlide17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8.xml" Type="http://schemas.openxmlformats.org/officeDocument/2006/relationships/slide"/></Relationships>
</file>

<file path=ppt/notesSlides/_rels/notesSlide18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9.xml" Type="http://schemas.openxmlformats.org/officeDocument/2006/relationships/slide"/></Relationships>
</file>

<file path=ppt/notesSlides/_rels/notesSlide19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0.xml" Type="http://schemas.openxmlformats.org/officeDocument/2006/relationships/slide"/></Relationships>
</file>

<file path=ppt/notesSlides/_rels/notesSlide2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20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1.xml" Type="http://schemas.openxmlformats.org/officeDocument/2006/relationships/slide"/></Relationships>
</file>

<file path=ppt/notesSlides/_rels/notesSlide21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2.xml" Type="http://schemas.openxmlformats.org/officeDocument/2006/relationships/slide"/></Relationships>
</file>

<file path=ppt/notesSlides/_rels/notesSlide22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3.xml" Type="http://schemas.openxmlformats.org/officeDocument/2006/relationships/slide"/></Relationships>
</file>

<file path=ppt/notesSlides/_rels/notesSlide23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4.xml" Type="http://schemas.openxmlformats.org/officeDocument/2006/relationships/slide"/></Relationships>
</file>

<file path=ppt/notesSlides/_rels/notesSlide24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5.xml" Type="http://schemas.openxmlformats.org/officeDocument/2006/relationships/slide"/></Relationships>
</file>

<file path=ppt/notesSlides/_rels/notesSlide25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6.xml" Type="http://schemas.openxmlformats.org/officeDocument/2006/relationships/slide"/></Relationships>
</file>

<file path=ppt/notesSlides/_rels/notesSlide26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7.xml" Type="http://schemas.openxmlformats.org/officeDocument/2006/relationships/slide"/></Relationships>
</file>

<file path=ppt/notesSlides/_rels/notesSlide27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8.xml" Type="http://schemas.openxmlformats.org/officeDocument/2006/relationships/slide"/></Relationships>
</file>

<file path=ppt/notesSlides/_rels/notesSlide28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9.xml" Type="http://schemas.openxmlformats.org/officeDocument/2006/relationships/slide"/></Relationships>
</file>

<file path=ppt/notesSlides/_rels/notesSlide29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0.xml" Type="http://schemas.openxmlformats.org/officeDocument/2006/relationships/slide"/></Relationships>
</file>

<file path=ppt/notesSlides/_rels/notesSlide3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30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1.xml" Type="http://schemas.openxmlformats.org/officeDocument/2006/relationships/slide"/></Relationships>
</file>

<file path=ppt/notesSlides/_rels/notesSlide31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2.xml" Type="http://schemas.openxmlformats.org/officeDocument/2006/relationships/slide"/></Relationships>
</file>

<file path=ppt/notesSlides/_rels/notesSlide32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3.xml" Type="http://schemas.openxmlformats.org/officeDocument/2006/relationships/slide"/></Relationships>
</file>

<file path=ppt/notesSlides/_rels/notesSlide33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4.xml" Type="http://schemas.openxmlformats.org/officeDocument/2006/relationships/slide"/></Relationships>
</file>

<file path=ppt/notesSlides/_rels/notesSlide34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5.xml" Type="http://schemas.openxmlformats.org/officeDocument/2006/relationships/slide"/></Relationships>
</file>

<file path=ppt/notesSlides/_rels/notesSlide35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6.xml" Type="http://schemas.openxmlformats.org/officeDocument/2006/relationships/slide"/></Relationships>
</file>

<file path=ppt/notesSlides/_rels/notesSlide36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7.xml" Type="http://schemas.openxmlformats.org/officeDocument/2006/relationships/slide"/></Relationships>
</file>

<file path=ppt/notesSlides/_rels/notesSlide4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5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6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_rels/notesSlide7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.xml" Type="http://schemas.openxmlformats.org/officeDocument/2006/relationships/slide"/></Relationships>
</file>

<file path=ppt/notesSlides/_rels/notesSlide8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.xml" Type="http://schemas.openxmlformats.org/officeDocument/2006/relationships/slide"/></Relationships>
</file>

<file path=ppt/notesSlides/_rels/notesSlide9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9.xml" Type="http://schemas.openxmlformats.org/officeDocument/2006/relationships/slide"/></Relationships>
</file>

<file path=ppt/notesSlides/notesSlide1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안녕하세요</a:t>
            </a:r>
          </a:p>
          <a:p>
            <a:r>
              <a:rPr lang="en-US"/>
              <a:t>풀스택3기 4조 북스토어입니다. 저는 발표를 맡은 남원우 입니다 저희 팀원은 박석은 이무현 최경락 이렇게 4명에서</a:t>
            </a:r>
          </a:p>
          <a:p>
            <a:r>
              <a:rPr lang="en-US"/>
              <a:t>북스토어라는 이름으로 팀 프로젝트를 진행 하게 되었습니다.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10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클래스 다이어그램입니다.</a:t>
            </a:r>
          </a:p>
          <a:p>
            <a:r>
              <a:rPr lang="en-US"/>
              <a:t>각각의 클래스와 변수들입니다.</a:t>
            </a:r>
          </a:p>
          <a:p>
            <a:r>
              <a:rPr lang="en-US"/>
              <a:t>실선 안에 화살표는 상속관계이고</a:t>
            </a:r>
          </a:p>
          <a:p>
            <a:r>
              <a:rPr lang="en-US"/>
              <a:t>점선은 같은 클래스안이라 값을 받아서 호출하는게아니고</a:t>
            </a:r>
          </a:p>
          <a:p>
            <a:r>
              <a:rPr lang="en-US"/>
              <a:t>의존관계라 점선으로 표시하였다.</a:t>
            </a:r>
          </a:p>
          <a:p>
            <a:r>
              <a:rPr lang="en-US"/>
              <a:t/>
            </a:r>
          </a:p>
          <a:p>
            <a:r>
              <a:rPr lang="en-US"/>
              <a:t>의존관계란,</a:t>
            </a:r>
          </a:p>
          <a:p>
            <a:r>
              <a:rPr lang="en-US"/>
              <a:t>지역변수로 사용하거나, 파라미터로 사용하는 등 멤버변수로 갖지 않고 사용하는 관계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11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비회원 시퀀스다이어그램입니다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12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회원 시퀀스다이어그램입니다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13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관리자 시퀀스다이어그램입니다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14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블록 다이어그램입니다.</a:t>
            </a:r>
          </a:p>
          <a:p>
            <a:r>
              <a:rPr lang="en-US"/>
              <a:t>기능 블록 다이어그램으로 </a:t>
            </a:r>
          </a:p>
          <a:p>
            <a:r>
              <a:rPr lang="en-US"/>
              <a:t>저희 프로젝트의 기능을 시각적으로 표현했습니다.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15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ER 다이어그램입니다.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16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초기진입화면입니다.</a:t>
            </a:r>
          </a:p>
          <a:p>
            <a:r>
              <a:rPr lang="en-US"/>
              <a:t>초기 진입시 비회원으로 시작하고 아래에 안내멘트와 같이 빨간색 메뉴는 로그인 한 회원만 이용가능하며 나머지 기능은 비회원도 가능합니다. </a:t>
            </a:r>
          </a:p>
          <a:p>
            <a:r>
              <a:rPr lang="en-US"/>
              <a:t/>
            </a:r>
          </a:p>
          <a:p>
            <a:r>
              <a:rPr lang="en-US"/>
              <a:t>초기진입시 로그인하지 않았으므로 로그인아이값이 널이므로 비회원 메뉴화면을 보여줍니다.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17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회원가입시</a:t>
            </a:r>
          </a:p>
          <a:p>
            <a:r>
              <a:rPr lang="en-US"/>
              <a:t>admin은 관리자 아이디로 가입이 안되며, </a:t>
            </a:r>
          </a:p>
          <a:p>
            <a:r>
              <a:rPr lang="en-US"/>
              <a:t>가입시 사용한 가능한 아이디인지 유효성 체크를 합니다.</a:t>
            </a:r>
          </a:p>
          <a:p>
            <a:r>
              <a:rPr lang="en-US"/>
              <a:t>또한, 이미 사용중인 아이디는 사용 할 수 없습니다.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18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로그인시 횟수를 체크하여</a:t>
            </a:r>
          </a:p>
          <a:p>
            <a:r>
              <a:rPr lang="en-US"/>
              <a:t>3회 실패시 처음화면으로 돌아갑니다.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19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로그인을 성공하게되면 환영문구 와 메뉴에서 로그인한 아이디가 파란색으로 표시됩니다.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2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다음은 인덱스입니다.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20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캐시충전 메뉴입니다.</a:t>
            </a:r>
          </a:p>
          <a:p>
            <a:r>
              <a:rPr lang="en-US"/>
              <a:t>안내문구 확인 후</a:t>
            </a:r>
          </a:p>
          <a:p>
            <a:r>
              <a:rPr lang="en-US"/>
              <a:t>충전할 금액을 입력하면 충전이 되며 충전 후에는 메인 화면에서 보유한 캐시를 볼 수 있습니다.</a:t>
            </a:r>
          </a:p>
          <a:p>
            <a:r>
              <a:rPr lang="en-US"/>
              <a:t/>
            </a:r>
          </a:p>
          <a:p>
            <a:r>
              <a:rPr lang="en-US"/>
              <a:t>저희는 숫자를 표현할때 가독성을 높이기위해 천단위 마다 콤마를 찍어서 출력하도록 구현 하였습니다.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21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도서 구매 페이지입니다.</a:t>
            </a:r>
          </a:p>
          <a:p>
            <a:r>
              <a:rPr lang="en-US"/>
              <a:t>카테고리별 도서를 따로 구 매 할 수 있습니다. 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22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도서구매2</a:t>
            </a:r>
          </a:p>
          <a:p>
            <a:r>
              <a:rPr lang="en-US"/>
              <a:t>도서 구매시 구매할 도서의 이름과 수량을 입력하면 구매가 되면 영수증이 발급됩니다.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23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추천 도서 페이지입니다.</a:t>
            </a:r>
          </a:p>
          <a:p>
            <a:r>
              <a:rPr lang="en-US"/>
              <a:t>카테고리를 선택하면 해당 카테고리에 대한 도서들이쿼리문에 limit을 통해 제한된 개수의 품목만 볼 수 있습니다.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24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이달의 도서 출력 페이지입니다.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25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후기게시판 목록 화면입니다.</a:t>
            </a:r>
          </a:p>
          <a:p>
            <a:r>
              <a:rPr lang="en-US"/>
              <a:t>출력제한을 5로 설정하여 게시글이 5개만 보입니다.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26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게시글 등록 페이지입니다.</a:t>
            </a:r>
          </a:p>
          <a:p>
            <a:r>
              <a:rPr lang="en-US"/>
              <a:t>작성자는  id값을 가져와 따로입력하지 않습니다.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27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게시글 상세 읽기입니다.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28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게시글 상세 읽기입니다.</a:t>
            </a:r>
          </a:p>
          <a:p>
            <a:r>
              <a:rPr lang="en-US"/>
              <a:t>작성자와 로그인한 회원이 같을경우 글을 수정 삭제 할 수 있습니다.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29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작성자와 로그인한 회원이 같을 경우 글을 삭제할 수 있습니다.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3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저희가 주제를 정하고 기획하게된 의도입니다.</a:t>
            </a:r>
          </a:p>
          <a:p>
            <a:r>
              <a:rPr lang="en-US"/>
              <a:t/>
            </a:r>
          </a:p>
          <a:p>
            <a:r>
              <a:rPr lang="en-US"/>
              <a:t>천재교과서 쇼핑몰,알라딘,교보문고,yes24와 같은 온라인 서점 마켓을 벤치마킹하였습니다.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30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관리자 모드 화면입니다.</a:t>
            </a:r>
          </a:p>
          <a:p>
            <a:r>
              <a:rPr lang="en-US"/>
              <a:t>관리자는 홈화면에서 비밀 메뉴키를 누르면 진입할 수 있습니다.</a:t>
            </a:r>
          </a:p>
          <a:p>
            <a:r>
              <a:rPr lang="en-US"/>
              <a:t>관리자는 맴버가아닌 admin데이터 테이블에서 관리자정보를 가져와서 정보를 확인합니다.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31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관리자 재고관리 페이지입니다.</a:t>
            </a:r>
          </a:p>
          <a:p>
            <a:r>
              <a:rPr lang="en-US"/>
              <a:t>새 책 추가 삭제</a:t>
            </a:r>
          </a:p>
          <a:p>
            <a:r>
              <a:rPr lang="en-US"/>
              <a:t>재고 채우기가 가능합니다.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32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관리자 재고관리 페이지입니다</a:t>
            </a:r>
          </a:p>
          <a:p>
            <a:r>
              <a:rPr lang="en-US"/>
              <a:t>여기서 새 책을 추가하거나 삭제할수 있습니다.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33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재고관리페이지</a:t>
            </a:r>
          </a:p>
          <a:p>
            <a:r>
              <a:rPr lang="en-US"/>
              <a:t>기존 있는 도서에대한 재고수량을 추가 할수 있습니다.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34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관리자 이달의 도서 페이지입니다.</a:t>
            </a:r>
          </a:p>
          <a:p>
            <a:r>
              <a:rPr lang="en-US"/>
              <a:t>등록 및 삭제를 할 수 있습니다.</a:t>
            </a:r>
          </a:p>
          <a:p>
            <a:r>
              <a:rPr lang="en-US"/>
              <a:t>기존 도서 목록에서 책의 정보를 가져와 이달의 도서 테이블에 저장합니다.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35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관리자 게시판관리입니다.</a:t>
            </a:r>
          </a:p>
          <a:p>
            <a:r>
              <a:rPr lang="en-US"/>
              <a:t>글을 읽거나 삭제할수있습니다.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36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관리자 게시판관리</a:t>
            </a:r>
          </a:p>
          <a:p>
            <a:r>
              <a:rPr lang="en-US"/>
              <a:t>삭제페이지입니다.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4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요구명세서입니다.</a:t>
            </a:r>
          </a:p>
          <a:p>
            <a:r>
              <a:rPr lang="en-US"/>
              <a:t>저희는 회원,비회원,관리자로</a:t>
            </a:r>
          </a:p>
          <a:p>
            <a:r>
              <a:rPr lang="en-US"/>
              <a:t>나눠서 서비스를 이용 할수있으며 주황색으로 강조된 부분이 저희의 핵심 포인트입니다.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5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개발일정입니다.</a:t>
            </a:r>
          </a:p>
          <a:p>
            <a:r>
              <a:rPr lang="en-US"/>
              <a:t>10월30일에 시작하여 11월09일에 최종 마무리 지었습니다.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6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팀원들 각각 개인별 역할입니다..</a:t>
            </a:r>
          </a:p>
          <a:p>
            <a:r>
              <a:rPr lang="en-US"/>
              <a:t>이외에 PPT제작 요구명세서제작은 공동작업으로 진행하여 따로 표기하지 않았습니다.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7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프로젝트에 사용된 TOOL입니다.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8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다이어그램입니다.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9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유스케이스 다이어그램입니다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.png" Type="http://schemas.openxmlformats.org/officeDocument/2006/relationships/image"/><Relationship Id="rId4" Target="../media/image2.png" Type="http://schemas.openxmlformats.org/officeDocument/2006/relationships/image"/><Relationship Id="rId5" Target="../media/image3.gif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0.xml" Type="http://schemas.openxmlformats.org/officeDocument/2006/relationships/notesSlide"/><Relationship Id="rId3" Target="../media/image31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1.xml" Type="http://schemas.openxmlformats.org/officeDocument/2006/relationships/notesSlide"/><Relationship Id="rId3" Target="../media/image32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2.xml" Type="http://schemas.openxmlformats.org/officeDocument/2006/relationships/notesSlide"/><Relationship Id="rId3" Target="../media/image33.pn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3.xml" Type="http://schemas.openxmlformats.org/officeDocument/2006/relationships/notesSlide"/><Relationship Id="rId3" Target="../media/image34.pn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4.xml" Type="http://schemas.openxmlformats.org/officeDocument/2006/relationships/notesSlide"/><Relationship Id="rId3" Target="../media/image35.pn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5.xml" Type="http://schemas.openxmlformats.org/officeDocument/2006/relationships/notesSlide"/><Relationship Id="rId3" Target="../media/image36.pn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Relationship Id="rId3" Target="../media/image37.png" Type="http://schemas.openxmlformats.org/officeDocument/2006/relationships/image"/><Relationship Id="rId4" Target="../media/image38.svg" Type="http://schemas.openxmlformats.org/officeDocument/2006/relationships/image"/><Relationship Id="rId5" Target="../media/image2.png" Type="http://schemas.openxmlformats.org/officeDocument/2006/relationships/image"/><Relationship Id="rId6" Target="../media/image39.png" Type="http://schemas.openxmlformats.org/officeDocument/2006/relationships/image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6.xml" Type="http://schemas.openxmlformats.org/officeDocument/2006/relationships/notesSlide"/><Relationship Id="rId3" Target="../media/image40.png" Type="http://schemas.openxmlformats.org/officeDocument/2006/relationships/image"/><Relationship Id="rId4" Target="../media/image41.png" Type="http://schemas.openxmlformats.org/officeDocument/2006/relationships/image"/></Relationships>
</file>

<file path=ppt/slides/_rels/slide1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7.xml" Type="http://schemas.openxmlformats.org/officeDocument/2006/relationships/notesSlide"/><Relationship Id="rId3" Target="../media/image42.png" Type="http://schemas.openxmlformats.org/officeDocument/2006/relationships/image"/><Relationship Id="rId4" Target="../media/image43.png" Type="http://schemas.openxmlformats.org/officeDocument/2006/relationships/image"/><Relationship Id="rId5" Target="../media/image44.png" Type="http://schemas.openxmlformats.org/officeDocument/2006/relationships/image"/><Relationship Id="rId6" Target="../media/image45.png" Type="http://schemas.openxmlformats.org/officeDocument/2006/relationships/image"/><Relationship Id="rId7" Target="../media/image46.png" Type="http://schemas.openxmlformats.org/officeDocument/2006/relationships/image"/></Relationships>
</file>

<file path=ppt/slides/_rels/slide1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8.xml" Type="http://schemas.openxmlformats.org/officeDocument/2006/relationships/notesSlide"/><Relationship Id="rId3" Target="../media/image47.png" Type="http://schemas.openxmlformats.org/officeDocument/2006/relationships/image"/><Relationship Id="rId4" Target="../media/image48.png" Type="http://schemas.openxmlformats.org/officeDocument/2006/relationships/image"/><Relationship Id="rId5" Target="../media/image49.png" Type="http://schemas.openxmlformats.org/officeDocument/2006/relationships/image"/><Relationship Id="rId6" Target="../media/image50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4.gif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/Relationships>
</file>

<file path=ppt/slides/_rels/slide2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9.xml" Type="http://schemas.openxmlformats.org/officeDocument/2006/relationships/notesSlide"/><Relationship Id="rId3" Target="../media/image51.png" Type="http://schemas.openxmlformats.org/officeDocument/2006/relationships/image"/><Relationship Id="rId4" Target="../media/image52.png" Type="http://schemas.openxmlformats.org/officeDocument/2006/relationships/image"/><Relationship Id="rId5" Target="../media/image53.png" Type="http://schemas.openxmlformats.org/officeDocument/2006/relationships/image"/></Relationships>
</file>

<file path=ppt/slides/_rels/slide2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0.xml" Type="http://schemas.openxmlformats.org/officeDocument/2006/relationships/notesSlide"/><Relationship Id="rId3" Target="../media/image54.png" Type="http://schemas.openxmlformats.org/officeDocument/2006/relationships/image"/><Relationship Id="rId4" Target="../media/image55.png" Type="http://schemas.openxmlformats.org/officeDocument/2006/relationships/image"/><Relationship Id="rId5" Target="../media/image56.png" Type="http://schemas.openxmlformats.org/officeDocument/2006/relationships/image"/></Relationships>
</file>

<file path=ppt/slides/_rels/slide2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1.xml" Type="http://schemas.openxmlformats.org/officeDocument/2006/relationships/notesSlide"/><Relationship Id="rId3" Target="../media/image57.png" Type="http://schemas.openxmlformats.org/officeDocument/2006/relationships/image"/><Relationship Id="rId4" Target="../media/image58.png" Type="http://schemas.openxmlformats.org/officeDocument/2006/relationships/image"/><Relationship Id="rId5" Target="../media/image59.png" Type="http://schemas.openxmlformats.org/officeDocument/2006/relationships/image"/></Relationships>
</file>

<file path=ppt/slides/_rels/slide2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2.xml" Type="http://schemas.openxmlformats.org/officeDocument/2006/relationships/notesSlide"/><Relationship Id="rId3" Target="../media/image60.png" Type="http://schemas.openxmlformats.org/officeDocument/2006/relationships/image"/><Relationship Id="rId4" Target="../media/image61.png" Type="http://schemas.openxmlformats.org/officeDocument/2006/relationships/image"/><Relationship Id="rId5" Target="../media/image62.png" Type="http://schemas.openxmlformats.org/officeDocument/2006/relationships/image"/></Relationships>
</file>

<file path=ppt/slides/_rels/slide2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3.xml" Type="http://schemas.openxmlformats.org/officeDocument/2006/relationships/notesSlide"/><Relationship Id="rId3" Target="../media/image63.png" Type="http://schemas.openxmlformats.org/officeDocument/2006/relationships/image"/><Relationship Id="rId4" Target="../media/image64.png" Type="http://schemas.openxmlformats.org/officeDocument/2006/relationships/image"/></Relationships>
</file>

<file path=ppt/slides/_rels/slide2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4.xml" Type="http://schemas.openxmlformats.org/officeDocument/2006/relationships/notesSlide"/><Relationship Id="rId3" Target="../media/image65.png" Type="http://schemas.openxmlformats.org/officeDocument/2006/relationships/image"/><Relationship Id="rId4" Target="../media/image66.png" Type="http://schemas.openxmlformats.org/officeDocument/2006/relationships/image"/></Relationships>
</file>

<file path=ppt/slides/_rels/slide2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5.xml" Type="http://schemas.openxmlformats.org/officeDocument/2006/relationships/notesSlide"/><Relationship Id="rId3" Target="../media/image67.png" Type="http://schemas.openxmlformats.org/officeDocument/2006/relationships/image"/><Relationship Id="rId4" Target="../media/image68.png" Type="http://schemas.openxmlformats.org/officeDocument/2006/relationships/image"/></Relationships>
</file>

<file path=ppt/slides/_rels/slide2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6.xml" Type="http://schemas.openxmlformats.org/officeDocument/2006/relationships/notesSlide"/><Relationship Id="rId3" Target="../media/image69.png" Type="http://schemas.openxmlformats.org/officeDocument/2006/relationships/image"/><Relationship Id="rId4" Target="../media/image70.png" Type="http://schemas.openxmlformats.org/officeDocument/2006/relationships/image"/></Relationships>
</file>

<file path=ppt/slides/_rels/slide2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7.xml" Type="http://schemas.openxmlformats.org/officeDocument/2006/relationships/notesSlide"/><Relationship Id="rId3" Target="../media/image71.png" Type="http://schemas.openxmlformats.org/officeDocument/2006/relationships/image"/><Relationship Id="rId4" Target="../media/image72.png" Type="http://schemas.openxmlformats.org/officeDocument/2006/relationships/image"/></Relationships>
</file>

<file path=ppt/slides/_rels/slide2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8.xml" Type="http://schemas.openxmlformats.org/officeDocument/2006/relationships/notesSlide"/><Relationship Id="rId3" Target="../media/image73.png" Type="http://schemas.openxmlformats.org/officeDocument/2006/relationships/image"/><Relationship Id="rId4" Target="../media/image74.png" Type="http://schemas.openxmlformats.org/officeDocument/2006/relationships/image"/><Relationship Id="rId5" Target="../media/image75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Relationship Id="rId3" Target="../media/image9.png" Type="http://schemas.openxmlformats.org/officeDocument/2006/relationships/image"/><Relationship Id="rId4" Target="../media/image10.svg" Type="http://schemas.openxmlformats.org/officeDocument/2006/relationships/image"/><Relationship Id="rId5" Target="../media/image11.png" Type="http://schemas.openxmlformats.org/officeDocument/2006/relationships/image"/><Relationship Id="rId6" Target="../media/image12.svg" Type="http://schemas.openxmlformats.org/officeDocument/2006/relationships/image"/></Relationships>
</file>

<file path=ppt/slides/_rels/slide3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9.xml" Type="http://schemas.openxmlformats.org/officeDocument/2006/relationships/notesSlide"/><Relationship Id="rId3" Target="../media/image76.png" Type="http://schemas.openxmlformats.org/officeDocument/2006/relationships/image"/><Relationship Id="rId4" Target="../media/image77.png" Type="http://schemas.openxmlformats.org/officeDocument/2006/relationships/image"/><Relationship Id="rId5" Target="../media/image78.png" Type="http://schemas.openxmlformats.org/officeDocument/2006/relationships/image"/></Relationships>
</file>

<file path=ppt/slides/_rels/slide3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0.xml" Type="http://schemas.openxmlformats.org/officeDocument/2006/relationships/notesSlide"/><Relationship Id="rId3" Target="../media/image79.png" Type="http://schemas.openxmlformats.org/officeDocument/2006/relationships/image"/><Relationship Id="rId4" Target="../media/image80.png" Type="http://schemas.openxmlformats.org/officeDocument/2006/relationships/image"/><Relationship Id="rId5" Target="../media/image81.png" Type="http://schemas.openxmlformats.org/officeDocument/2006/relationships/image"/><Relationship Id="rId6" Target="../media/image82.png" Type="http://schemas.openxmlformats.org/officeDocument/2006/relationships/image"/><Relationship Id="rId7" Target="../media/image83.png" Type="http://schemas.openxmlformats.org/officeDocument/2006/relationships/image"/><Relationship Id="rId8" Target="../media/image84.png" Type="http://schemas.openxmlformats.org/officeDocument/2006/relationships/image"/></Relationships>
</file>

<file path=ppt/slides/_rels/slide3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1.xml" Type="http://schemas.openxmlformats.org/officeDocument/2006/relationships/notesSlide"/><Relationship Id="rId3" Target="../media/image85.png" Type="http://schemas.openxmlformats.org/officeDocument/2006/relationships/image"/><Relationship Id="rId4" Target="../media/image86.png" Type="http://schemas.openxmlformats.org/officeDocument/2006/relationships/image"/><Relationship Id="rId5" Target="../media/image87.png" Type="http://schemas.openxmlformats.org/officeDocument/2006/relationships/image"/></Relationships>
</file>

<file path=ppt/slides/_rels/slide3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2.xml" Type="http://schemas.openxmlformats.org/officeDocument/2006/relationships/notesSlide"/><Relationship Id="rId3" Target="../media/image88.png" Type="http://schemas.openxmlformats.org/officeDocument/2006/relationships/image"/><Relationship Id="rId4" Target="../media/image89.png" Type="http://schemas.openxmlformats.org/officeDocument/2006/relationships/image"/><Relationship Id="rId5" Target="../media/image90.png" Type="http://schemas.openxmlformats.org/officeDocument/2006/relationships/image"/><Relationship Id="rId6" Target="../media/image91.png" Type="http://schemas.openxmlformats.org/officeDocument/2006/relationships/image"/></Relationships>
</file>

<file path=ppt/slides/_rels/slide3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3.xml" Type="http://schemas.openxmlformats.org/officeDocument/2006/relationships/notesSlide"/><Relationship Id="rId3" Target="../media/image92.png" Type="http://schemas.openxmlformats.org/officeDocument/2006/relationships/image"/><Relationship Id="rId4" Target="../media/image93.png" Type="http://schemas.openxmlformats.org/officeDocument/2006/relationships/image"/><Relationship Id="rId5" Target="../media/image94.png" Type="http://schemas.openxmlformats.org/officeDocument/2006/relationships/image"/></Relationships>
</file>

<file path=ppt/slides/_rels/slide3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4.xml" Type="http://schemas.openxmlformats.org/officeDocument/2006/relationships/notesSlide"/><Relationship Id="rId3" Target="../media/image95.png" Type="http://schemas.openxmlformats.org/officeDocument/2006/relationships/image"/><Relationship Id="rId4" Target="../media/image96.png" Type="http://schemas.openxmlformats.org/officeDocument/2006/relationships/image"/><Relationship Id="rId5" Target="../media/image97.png" Type="http://schemas.openxmlformats.org/officeDocument/2006/relationships/image"/><Relationship Id="rId6" Target="../media/image98.png" Type="http://schemas.openxmlformats.org/officeDocument/2006/relationships/image"/><Relationship Id="rId7" Target="../media/image99.png" Type="http://schemas.openxmlformats.org/officeDocument/2006/relationships/image"/></Relationships>
</file>

<file path=ppt/slides/_rels/slide3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5.xml" Type="http://schemas.openxmlformats.org/officeDocument/2006/relationships/notesSlide"/><Relationship Id="rId3" Target="../media/image100.png" Type="http://schemas.openxmlformats.org/officeDocument/2006/relationships/image"/><Relationship Id="rId4" Target="../media/image101.png" Type="http://schemas.openxmlformats.org/officeDocument/2006/relationships/image"/><Relationship Id="rId5" Target="../media/image102.png" Type="http://schemas.openxmlformats.org/officeDocument/2006/relationships/image"/></Relationships>
</file>

<file path=ppt/slides/_rels/slide3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6.xml" Type="http://schemas.openxmlformats.org/officeDocument/2006/relationships/notesSlide"/><Relationship Id="rId3" Target="../media/image103.png" Type="http://schemas.openxmlformats.org/officeDocument/2006/relationships/image"/><Relationship Id="rId4" Target="../media/image104.png" Type="http://schemas.openxmlformats.org/officeDocument/2006/relationships/image"/><Relationship Id="rId5" Target="../media/image105.png" Type="http://schemas.openxmlformats.org/officeDocument/2006/relationships/image"/><Relationship Id="rId6" Target="../media/image106.png" Type="http://schemas.openxmlformats.org/officeDocument/2006/relationships/image"/><Relationship Id="rId7" Target="../media/image107.png" Type="http://schemas.openxmlformats.org/officeDocument/2006/relationships/image"/></Relationships>
</file>

<file path=ppt/slides/_rels/slide3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VAFzpzLBAHI.mp4" Type="http://schemas.microsoft.com/office/2007/relationships/media"/><Relationship Id="rId11" Target="../media/image115.gif" Type="http://schemas.openxmlformats.org/officeDocument/2006/relationships/image"/><Relationship Id="rId2" Target="../media/image108.png" Type="http://schemas.openxmlformats.org/officeDocument/2006/relationships/image"/><Relationship Id="rId3" Target="../media/image109.svg" Type="http://schemas.openxmlformats.org/officeDocument/2006/relationships/image"/><Relationship Id="rId4" Target="../media/image110.png" Type="http://schemas.openxmlformats.org/officeDocument/2006/relationships/image"/><Relationship Id="rId5" Target="../media/image111.svg" Type="http://schemas.openxmlformats.org/officeDocument/2006/relationships/image"/><Relationship Id="rId6" Target="../media/image112.png" Type="http://schemas.openxmlformats.org/officeDocument/2006/relationships/image"/><Relationship Id="rId7" Target="../media/image113.svg" Type="http://schemas.openxmlformats.org/officeDocument/2006/relationships/image"/><Relationship Id="rId8" Target="../media/image114.jpeg" Type="http://schemas.openxmlformats.org/officeDocument/2006/relationships/image"/><Relationship Id="rId9" Target="../media/VAFzpzLBAHI.mp4" Type="http://schemas.openxmlformats.org/officeDocument/2006/relationships/video"/></Relationships>
</file>

<file path=ppt/slides/_rels/slide3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Relationship Id="rId3" Target="../media/image37.png" Type="http://schemas.openxmlformats.org/officeDocument/2006/relationships/image"/><Relationship Id="rId4" Target="../media/image38.svg" Type="http://schemas.openxmlformats.org/officeDocument/2006/relationships/image"/><Relationship Id="rId5" Target="../media/image116.png" Type="http://schemas.openxmlformats.org/officeDocument/2006/relationships/image"/><Relationship Id="rId6" Target="../media/image117.svg" Type="http://schemas.openxmlformats.org/officeDocument/2006/relationships/image"/><Relationship Id="rId7" Target="../media/image2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Relationship Id="rId3" Target="../media/image13.png" Type="http://schemas.openxmlformats.org/officeDocument/2006/relationships/image"/></Relationships>
</file>

<file path=ppt/slides/_rels/slide4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9.png" Type="http://schemas.openxmlformats.org/officeDocument/2006/relationships/image"/></Relationships>
</file>

<file path=ppt/slides/_rels/slide4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png" Type="http://schemas.openxmlformats.org/officeDocument/2006/relationships/image"/><Relationship Id="rId4" Target="../media/image118.gif" Type="http://schemas.openxmlformats.org/officeDocument/2006/relationships/image"/></Relationships>
</file>

<file path=ppt/slides/_rels/slide4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png" Type="http://schemas.openxmlformats.org/officeDocument/2006/relationships/image"/><Relationship Id="rId4" Target="../media/image118.gif" Type="http://schemas.openxmlformats.org/officeDocument/2006/relationships/image"/></Relationships>
</file>

<file path=ppt/slides/_rels/slide4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9.gif" Type="http://schemas.openxmlformats.org/officeDocument/2006/relationships/image"/><Relationship Id="rId3" Target="../media/image120.png" Type="http://schemas.openxmlformats.org/officeDocument/2006/relationships/image"/><Relationship Id="rId4" Target="../media/image121.svg" Type="http://schemas.openxmlformats.org/officeDocument/2006/relationships/image"/><Relationship Id="rId5" Target="../media/image122.png" Type="http://schemas.openxmlformats.org/officeDocument/2006/relationships/image"/><Relationship Id="rId6" Target="../media/image123.svg" Type="http://schemas.openxmlformats.org/officeDocument/2006/relationships/image"/></Relationships>
</file>

<file path=ppt/slides/_rels/slide4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https://github.com/wwnoov/Team_ProJect" TargetMode="External" Type="http://schemas.openxmlformats.org/officeDocument/2006/relationships/hyperlink"/><Relationship Id="rId4" Target="../media/image124.png" Type="http://schemas.openxmlformats.org/officeDocument/2006/relationships/image"/><Relationship Id="rId5" Target="https://github.com/wwnoov" TargetMode="External" Type="http://schemas.openxmlformats.org/officeDocument/2006/relationships/hyperlink"/><Relationship Id="rId6" Target="https://github.com/seokeunpark" TargetMode="External" Type="http://schemas.openxmlformats.org/officeDocument/2006/relationships/hyperlink"/><Relationship Id="rId7" Target="https://github.com/LMH9999" TargetMode="External" Type="http://schemas.openxmlformats.org/officeDocument/2006/relationships/hyperlink"/><Relationship Id="rId8" Target="https://github.com/LMH9999" TargetMode="External" Type="http://schemas.openxmlformats.org/officeDocument/2006/relationships/hyperlink"/></Relationships>
</file>

<file path=ppt/slides/_rels/slide4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5.png" Type="http://schemas.openxmlformats.org/officeDocument/2006/relationships/image"/><Relationship Id="rId3" Target="../media/image126.svg" Type="http://schemas.openxmlformats.org/officeDocument/2006/relationships/image"/><Relationship Id="rId4" Target="../media/image127.png" Type="http://schemas.openxmlformats.org/officeDocument/2006/relationships/image"/><Relationship Id="rId5" Target="../media/image128.svg" Type="http://schemas.openxmlformats.org/officeDocument/2006/relationships/image"/><Relationship Id="rId6" Target="../media/image129.gif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5.xml" Type="http://schemas.openxmlformats.org/officeDocument/2006/relationships/notesSlide"/><Relationship Id="rId3" Target="../media/image14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6.xml" Type="http://schemas.openxmlformats.org/officeDocument/2006/relationships/notesSlide"/><Relationship Id="rId3" Target="../media/image15.png" Type="http://schemas.openxmlformats.org/officeDocument/2006/relationships/image"/><Relationship Id="rId4" Target="../media/image16.png" Type="http://schemas.openxmlformats.org/officeDocument/2006/relationships/image"/><Relationship Id="rId5" Target="../media/image17.png" Type="http://schemas.openxmlformats.org/officeDocument/2006/relationships/image"/><Relationship Id="rId6" Target="../media/image18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7.xml" Type="http://schemas.openxmlformats.org/officeDocument/2006/relationships/notesSlide"/><Relationship Id="rId3" Target="../media/image19.png" Type="http://schemas.openxmlformats.org/officeDocument/2006/relationships/image"/><Relationship Id="rId4" Target="../media/image20.png" Type="http://schemas.openxmlformats.org/officeDocument/2006/relationships/image"/><Relationship Id="rId5" Target="../media/image21.png" Type="http://schemas.openxmlformats.org/officeDocument/2006/relationships/image"/><Relationship Id="rId6" Target="../media/image22.png" Type="http://schemas.openxmlformats.org/officeDocument/2006/relationships/image"/><Relationship Id="rId7" Target="../media/image23.png" Type="http://schemas.openxmlformats.org/officeDocument/2006/relationships/image"/><Relationship Id="rId8" Target="../media/image24.png" Type="http://schemas.openxmlformats.org/officeDocument/2006/relationships/image"/><Relationship Id="rId9" Target="../media/image25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8.xml" Type="http://schemas.openxmlformats.org/officeDocument/2006/relationships/notesSlide"/><Relationship Id="rId3" Target="../media/image26.png" Type="http://schemas.openxmlformats.org/officeDocument/2006/relationships/image"/><Relationship Id="rId4" Target="../media/image27.png" Type="http://schemas.openxmlformats.org/officeDocument/2006/relationships/image"/><Relationship Id="rId5" Target="../media/image28.png" Type="http://schemas.openxmlformats.org/officeDocument/2006/relationships/image"/><Relationship Id="rId6" Target="../media/image29.sv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9.xml" Type="http://schemas.openxmlformats.org/officeDocument/2006/relationships/notesSlide"/><Relationship Id="rId3" Target="../media/image30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5394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50094" y="7911947"/>
            <a:ext cx="19388189" cy="4750106"/>
          </a:xfrm>
          <a:custGeom>
            <a:avLst/>
            <a:gdLst/>
            <a:ahLst/>
            <a:cxnLst/>
            <a:rect r="r" b="b" t="t" l="l"/>
            <a:pathLst>
              <a:path h="4750106" w="19388189">
                <a:moveTo>
                  <a:pt x="0" y="0"/>
                </a:moveTo>
                <a:lnTo>
                  <a:pt x="19388188" y="0"/>
                </a:lnTo>
                <a:lnTo>
                  <a:pt x="19388188" y="4750106"/>
                </a:lnTo>
                <a:lnTo>
                  <a:pt x="0" y="475010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027018" y="4529055"/>
            <a:ext cx="9849578" cy="1741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59"/>
              </a:lnSpc>
            </a:pPr>
            <a:r>
              <a:rPr lang="en-US" sz="5399">
                <a:solidFill>
                  <a:srgbClr val="FFF5D6"/>
                </a:solidFill>
                <a:latin typeface="210 다락방"/>
                <a:ea typeface="210 다락방"/>
              </a:rPr>
              <a:t>풀스택 3기 </a:t>
            </a:r>
            <a:r>
              <a:rPr lang="en-US" sz="5399">
                <a:solidFill>
                  <a:srgbClr val="FCB436"/>
                </a:solidFill>
                <a:latin typeface="210 다락방"/>
                <a:ea typeface="210 다락방"/>
              </a:rPr>
              <a:t>4조</a:t>
            </a:r>
          </a:p>
          <a:p>
            <a:pPr algn="ctr">
              <a:lnSpc>
                <a:spcPts val="6299"/>
              </a:lnSpc>
            </a:pPr>
            <a:r>
              <a:rPr lang="en-US" sz="4500">
                <a:solidFill>
                  <a:srgbClr val="FFF5D6"/>
                </a:solidFill>
                <a:latin typeface="TT Phobos Bold"/>
              </a:rPr>
              <a:t>TEAM PROJECT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-3998880" y="-456218"/>
            <a:ext cx="8762237" cy="8998446"/>
          </a:xfrm>
          <a:custGeom>
            <a:avLst/>
            <a:gdLst/>
            <a:ahLst/>
            <a:cxnLst/>
            <a:rect r="r" b="b" t="t" l="l"/>
            <a:pathLst>
              <a:path h="8998446" w="8762237">
                <a:moveTo>
                  <a:pt x="0" y="0"/>
                </a:moveTo>
                <a:lnTo>
                  <a:pt x="8762237" y="0"/>
                </a:lnTo>
                <a:lnTo>
                  <a:pt x="8762237" y="8998446"/>
                </a:lnTo>
                <a:lnTo>
                  <a:pt x="0" y="899844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2136114" y="2924178"/>
            <a:ext cx="5589960" cy="561805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5387302" y="2004625"/>
            <a:ext cx="13129011" cy="14199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193"/>
              </a:lnSpc>
            </a:pPr>
            <a:r>
              <a:rPr lang="en-US" sz="11991">
                <a:solidFill>
                  <a:srgbClr val="F37F65"/>
                </a:solidFill>
                <a:latin typeface="TT Phobos Inline"/>
              </a:rPr>
              <a:t>B</a:t>
            </a:r>
            <a:r>
              <a:rPr lang="en-US" sz="11991">
                <a:solidFill>
                  <a:srgbClr val="FFF5D6"/>
                </a:solidFill>
                <a:latin typeface="TT Phobos Inline"/>
              </a:rPr>
              <a:t>OOK </a:t>
            </a:r>
            <a:r>
              <a:rPr lang="en-US" sz="11991">
                <a:solidFill>
                  <a:srgbClr val="767FA7"/>
                </a:solidFill>
                <a:latin typeface="TT Phobos Inline"/>
              </a:rPr>
              <a:t>S</a:t>
            </a:r>
            <a:r>
              <a:rPr lang="en-US" sz="11991">
                <a:solidFill>
                  <a:srgbClr val="FFF5D6"/>
                </a:solidFill>
                <a:latin typeface="TT Phobos Inline"/>
              </a:rPr>
              <a:t>TORE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4377099" y="4178900"/>
            <a:ext cx="3000056" cy="49528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1036124" indent="-518062" lvl="1">
              <a:lnSpc>
                <a:spcPts val="6718"/>
              </a:lnSpc>
              <a:buFont typeface="Arial"/>
              <a:buChar char="•"/>
            </a:pPr>
            <a:r>
              <a:rPr lang="en-US" sz="4799">
                <a:solidFill>
                  <a:srgbClr val="8CBAB1"/>
                </a:solidFill>
                <a:ea typeface="210 다락방"/>
              </a:rPr>
              <a:t>남원우</a:t>
            </a:r>
          </a:p>
          <a:p>
            <a:pPr algn="ctr" marL="1036124" indent="-518062" lvl="1">
              <a:lnSpc>
                <a:spcPts val="6718"/>
              </a:lnSpc>
              <a:buFont typeface="Arial"/>
              <a:buChar char="•"/>
            </a:pPr>
            <a:r>
              <a:rPr lang="en-US" sz="4799">
                <a:solidFill>
                  <a:srgbClr val="8CBAB1"/>
                </a:solidFill>
                <a:ea typeface="210 다락방"/>
              </a:rPr>
              <a:t>박석은</a:t>
            </a:r>
          </a:p>
          <a:p>
            <a:pPr algn="ctr" marL="1036124" indent="-518062" lvl="1">
              <a:lnSpc>
                <a:spcPts val="6718"/>
              </a:lnSpc>
              <a:buFont typeface="Arial"/>
              <a:buChar char="•"/>
            </a:pPr>
            <a:r>
              <a:rPr lang="en-US" sz="4799">
                <a:solidFill>
                  <a:srgbClr val="8CBAB1"/>
                </a:solidFill>
                <a:ea typeface="210 다락방"/>
              </a:rPr>
              <a:t>이무현</a:t>
            </a:r>
          </a:p>
          <a:p>
            <a:pPr algn="ctr" marL="1036124" indent="-518062" lvl="1">
              <a:lnSpc>
                <a:spcPts val="6718"/>
              </a:lnSpc>
              <a:buFont typeface="Arial"/>
              <a:buChar char="•"/>
            </a:pPr>
            <a:r>
              <a:rPr lang="en-US" sz="4799">
                <a:solidFill>
                  <a:srgbClr val="8CBAB1"/>
                </a:solidFill>
                <a:ea typeface="210 다락방"/>
              </a:rPr>
              <a:t>최경락</a:t>
            </a:r>
          </a:p>
          <a:p>
            <a:pPr algn="ctr">
              <a:lnSpc>
                <a:spcPts val="6718"/>
              </a:lnSpc>
            </a:pPr>
          </a:p>
          <a:p>
            <a:pPr algn="ctr">
              <a:lnSpc>
                <a:spcPts val="5623"/>
              </a:lnSpc>
            </a:pP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5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44662" y="1377183"/>
            <a:ext cx="16338813" cy="8542759"/>
          </a:xfrm>
          <a:custGeom>
            <a:avLst/>
            <a:gdLst/>
            <a:ahLst/>
            <a:cxnLst/>
            <a:rect r="r" b="b" t="t" l="l"/>
            <a:pathLst>
              <a:path h="8542759" w="16338813">
                <a:moveTo>
                  <a:pt x="0" y="0"/>
                </a:moveTo>
                <a:lnTo>
                  <a:pt x="16338813" y="0"/>
                </a:lnTo>
                <a:lnTo>
                  <a:pt x="16338813" y="8542760"/>
                </a:lnTo>
                <a:lnTo>
                  <a:pt x="0" y="85427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3744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88330" y="174404"/>
            <a:ext cx="9576792" cy="1202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827"/>
              </a:lnSpc>
              <a:spcBef>
                <a:spcPct val="0"/>
              </a:spcBef>
            </a:pPr>
            <a:r>
              <a:rPr lang="en-US" sz="7019">
                <a:solidFill>
                  <a:srgbClr val="000000"/>
                </a:solidFill>
                <a:latin typeface="210 다락방"/>
                <a:ea typeface="210 다락방"/>
              </a:rPr>
              <a:t>6-2. 클래스 다이어그램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5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820420" y="115801"/>
            <a:ext cx="13803438" cy="10055397"/>
          </a:xfrm>
          <a:custGeom>
            <a:avLst/>
            <a:gdLst/>
            <a:ahLst/>
            <a:cxnLst/>
            <a:rect r="r" b="b" t="t" l="l"/>
            <a:pathLst>
              <a:path h="10055397" w="13803438">
                <a:moveTo>
                  <a:pt x="0" y="0"/>
                </a:moveTo>
                <a:lnTo>
                  <a:pt x="13803438" y="0"/>
                </a:lnTo>
                <a:lnTo>
                  <a:pt x="13803438" y="10055398"/>
                </a:lnTo>
                <a:lnTo>
                  <a:pt x="0" y="100553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570" b="-48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-1575724" y="83934"/>
            <a:ext cx="6697833" cy="17848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49"/>
              </a:lnSpc>
            </a:pPr>
            <a:r>
              <a:rPr lang="en-US" sz="5106">
                <a:solidFill>
                  <a:srgbClr val="000000"/>
                </a:solidFill>
                <a:latin typeface="210 다락방"/>
                <a:ea typeface="210 다락방"/>
              </a:rPr>
              <a:t>6-3. 시퀀스</a:t>
            </a:r>
          </a:p>
          <a:p>
            <a:pPr>
              <a:lnSpc>
                <a:spcPts val="7149"/>
              </a:lnSpc>
              <a:spcBef>
                <a:spcPct val="0"/>
              </a:spcBef>
            </a:pPr>
            <a:r>
              <a:rPr lang="en-US" sz="5106">
                <a:solidFill>
                  <a:srgbClr val="000000"/>
                </a:solidFill>
                <a:latin typeface="210 다락방"/>
              </a:rPr>
              <a:t>                  </a:t>
            </a:r>
            <a:r>
              <a:rPr lang="en-US" sz="5106">
                <a:solidFill>
                  <a:srgbClr val="000000"/>
                </a:solidFill>
                <a:ea typeface="210 다락방"/>
              </a:rPr>
              <a:t>다이어그램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523117" y="4708481"/>
            <a:ext cx="1915027" cy="765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20"/>
              </a:lnSpc>
              <a:spcBef>
                <a:spcPct val="0"/>
              </a:spcBef>
            </a:pPr>
            <a:r>
              <a:rPr lang="en-US" sz="4371">
                <a:solidFill>
                  <a:srgbClr val="ED825D"/>
                </a:solidFill>
                <a:ea typeface="210 다락방"/>
              </a:rPr>
              <a:t>비회원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5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045733" y="84697"/>
            <a:ext cx="13242267" cy="10202303"/>
          </a:xfrm>
          <a:custGeom>
            <a:avLst/>
            <a:gdLst/>
            <a:ahLst/>
            <a:cxnLst/>
            <a:rect r="r" b="b" t="t" l="l"/>
            <a:pathLst>
              <a:path h="10202303" w="13242267">
                <a:moveTo>
                  <a:pt x="0" y="0"/>
                </a:moveTo>
                <a:lnTo>
                  <a:pt x="13242267" y="0"/>
                </a:lnTo>
                <a:lnTo>
                  <a:pt x="13242267" y="10202303"/>
                </a:lnTo>
                <a:lnTo>
                  <a:pt x="0" y="1020230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404892" y="4626101"/>
            <a:ext cx="2004869" cy="765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20"/>
              </a:lnSpc>
              <a:spcBef>
                <a:spcPct val="0"/>
              </a:spcBef>
            </a:pPr>
            <a:r>
              <a:rPr lang="en-US" sz="4371">
                <a:solidFill>
                  <a:srgbClr val="F37F65"/>
                </a:solidFill>
                <a:ea typeface="210 다락방"/>
              </a:rPr>
              <a:t>회원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-1545854" y="83934"/>
            <a:ext cx="6697833" cy="17847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49"/>
              </a:lnSpc>
            </a:pPr>
            <a:r>
              <a:rPr lang="en-US" sz="5106">
                <a:solidFill>
                  <a:srgbClr val="000000"/>
                </a:solidFill>
                <a:latin typeface="210 다락방"/>
                <a:ea typeface="210 다락방"/>
              </a:rPr>
              <a:t>6-3. 시퀀스</a:t>
            </a:r>
          </a:p>
          <a:p>
            <a:pPr>
              <a:lnSpc>
                <a:spcPts val="7149"/>
              </a:lnSpc>
              <a:spcBef>
                <a:spcPct val="0"/>
              </a:spcBef>
            </a:pPr>
            <a:r>
              <a:rPr lang="en-US" sz="5106">
                <a:solidFill>
                  <a:srgbClr val="000000"/>
                </a:solidFill>
                <a:latin typeface="210 다락방"/>
              </a:rPr>
              <a:t>                  </a:t>
            </a:r>
            <a:r>
              <a:rPr lang="en-US" sz="5106">
                <a:solidFill>
                  <a:srgbClr val="000000"/>
                </a:solidFill>
                <a:ea typeface="210 다락방"/>
              </a:rPr>
              <a:t>다이어그램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5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133599" y="102984"/>
            <a:ext cx="13114616" cy="10098291"/>
          </a:xfrm>
          <a:custGeom>
            <a:avLst/>
            <a:gdLst/>
            <a:ahLst/>
            <a:cxnLst/>
            <a:rect r="r" b="b" t="t" l="l"/>
            <a:pathLst>
              <a:path h="10098291" w="13114616">
                <a:moveTo>
                  <a:pt x="0" y="0"/>
                </a:moveTo>
                <a:lnTo>
                  <a:pt x="13114616" y="0"/>
                </a:lnTo>
                <a:lnTo>
                  <a:pt x="13114616" y="10098291"/>
                </a:lnTo>
                <a:lnTo>
                  <a:pt x="0" y="1009829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441" t="0" r="-525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523117" y="4708481"/>
            <a:ext cx="2089780" cy="765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20"/>
              </a:lnSpc>
              <a:spcBef>
                <a:spcPct val="0"/>
              </a:spcBef>
            </a:pPr>
            <a:r>
              <a:rPr lang="en-US" sz="4371">
                <a:solidFill>
                  <a:srgbClr val="F37F65"/>
                </a:solidFill>
                <a:ea typeface="210 다락방"/>
              </a:rPr>
              <a:t>관리자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-1541574" y="83934"/>
            <a:ext cx="6697833" cy="17847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49"/>
              </a:lnSpc>
            </a:pPr>
            <a:r>
              <a:rPr lang="en-US" sz="5106">
                <a:solidFill>
                  <a:srgbClr val="000000"/>
                </a:solidFill>
                <a:latin typeface="210 다락방"/>
                <a:ea typeface="210 다락방"/>
              </a:rPr>
              <a:t>6-3. 시퀀스</a:t>
            </a:r>
          </a:p>
          <a:p>
            <a:pPr>
              <a:lnSpc>
                <a:spcPts val="7149"/>
              </a:lnSpc>
              <a:spcBef>
                <a:spcPct val="0"/>
              </a:spcBef>
            </a:pPr>
            <a:r>
              <a:rPr lang="en-US" sz="5106">
                <a:solidFill>
                  <a:srgbClr val="000000"/>
                </a:solidFill>
                <a:latin typeface="210 다락방"/>
              </a:rPr>
              <a:t>                  </a:t>
            </a:r>
            <a:r>
              <a:rPr lang="en-US" sz="5106">
                <a:solidFill>
                  <a:srgbClr val="000000"/>
                </a:solidFill>
                <a:ea typeface="210 다락방"/>
              </a:rPr>
              <a:t>다이어그램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5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431341" y="206781"/>
            <a:ext cx="11197624" cy="9873437"/>
          </a:xfrm>
          <a:custGeom>
            <a:avLst/>
            <a:gdLst/>
            <a:ahLst/>
            <a:cxnLst/>
            <a:rect r="r" b="b" t="t" l="l"/>
            <a:pathLst>
              <a:path h="9873437" w="11197624">
                <a:moveTo>
                  <a:pt x="0" y="0"/>
                </a:moveTo>
                <a:lnTo>
                  <a:pt x="11197624" y="0"/>
                </a:lnTo>
                <a:lnTo>
                  <a:pt x="11197624" y="9873438"/>
                </a:lnTo>
                <a:lnTo>
                  <a:pt x="0" y="98734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794" r="0" b="-794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44922" y="281731"/>
            <a:ext cx="6086418" cy="18824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541"/>
              </a:lnSpc>
            </a:pPr>
            <a:r>
              <a:rPr lang="en-US" sz="5386">
                <a:solidFill>
                  <a:srgbClr val="000000"/>
                </a:solidFill>
                <a:latin typeface="210 다락방"/>
                <a:ea typeface="210 다락방"/>
              </a:rPr>
              <a:t>6-4. 블록 </a:t>
            </a:r>
          </a:p>
          <a:p>
            <a:pPr algn="ctr">
              <a:lnSpc>
                <a:spcPts val="7541"/>
              </a:lnSpc>
              <a:spcBef>
                <a:spcPct val="0"/>
              </a:spcBef>
            </a:pPr>
            <a:r>
              <a:rPr lang="en-US" sz="5386">
                <a:solidFill>
                  <a:srgbClr val="000000"/>
                </a:solidFill>
                <a:latin typeface="210 다락방"/>
              </a:rPr>
              <a:t>   </a:t>
            </a:r>
            <a:r>
              <a:rPr lang="en-US" sz="5386">
                <a:solidFill>
                  <a:srgbClr val="000000"/>
                </a:solidFill>
                <a:ea typeface="210 다락방"/>
              </a:rPr>
              <a:t>다이어그램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5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015917" y="112300"/>
            <a:ext cx="10755813" cy="10062401"/>
          </a:xfrm>
          <a:custGeom>
            <a:avLst/>
            <a:gdLst/>
            <a:ahLst/>
            <a:cxnLst/>
            <a:rect r="r" b="b" t="t" l="l"/>
            <a:pathLst>
              <a:path h="10062401" w="10755813">
                <a:moveTo>
                  <a:pt x="0" y="0"/>
                </a:moveTo>
                <a:lnTo>
                  <a:pt x="10755813" y="0"/>
                </a:lnTo>
                <a:lnTo>
                  <a:pt x="10755813" y="10062400"/>
                </a:lnTo>
                <a:lnTo>
                  <a:pt x="0" y="100624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5973" r="0" b="-5973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72910" y="226057"/>
            <a:ext cx="5430481" cy="929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541"/>
              </a:lnSpc>
              <a:spcBef>
                <a:spcPct val="0"/>
              </a:spcBef>
            </a:pPr>
            <a:r>
              <a:rPr lang="en-US" sz="5386">
                <a:solidFill>
                  <a:srgbClr val="000000"/>
                </a:solidFill>
                <a:latin typeface="210 다락방"/>
              </a:rPr>
              <a:t>6-5. ERD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5394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0205658" y="6166067"/>
            <a:ext cx="18968198" cy="8725371"/>
          </a:xfrm>
          <a:custGeom>
            <a:avLst/>
            <a:gdLst/>
            <a:ahLst/>
            <a:cxnLst/>
            <a:rect r="r" b="b" t="t" l="l"/>
            <a:pathLst>
              <a:path h="8725371" w="18968198">
                <a:moveTo>
                  <a:pt x="0" y="0"/>
                </a:moveTo>
                <a:lnTo>
                  <a:pt x="18968197" y="0"/>
                </a:lnTo>
                <a:lnTo>
                  <a:pt x="18968197" y="8725371"/>
                </a:lnTo>
                <a:lnTo>
                  <a:pt x="0" y="872537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6787" y="2288750"/>
            <a:ext cx="2594413" cy="5024391"/>
          </a:xfrm>
          <a:custGeom>
            <a:avLst/>
            <a:gdLst/>
            <a:ahLst/>
            <a:cxnLst/>
            <a:rect r="r" b="b" t="t" l="l"/>
            <a:pathLst>
              <a:path h="5024391" w="2594413">
                <a:moveTo>
                  <a:pt x="0" y="0"/>
                </a:moveTo>
                <a:lnTo>
                  <a:pt x="2594413" y="0"/>
                </a:lnTo>
                <a:lnTo>
                  <a:pt x="2594413" y="5024391"/>
                </a:lnTo>
                <a:lnTo>
                  <a:pt x="0" y="502439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153525" y="4800945"/>
            <a:ext cx="8762237" cy="8998446"/>
          </a:xfrm>
          <a:custGeom>
            <a:avLst/>
            <a:gdLst/>
            <a:ahLst/>
            <a:cxnLst/>
            <a:rect r="r" b="b" t="t" l="l"/>
            <a:pathLst>
              <a:path h="8998446" w="8762237">
                <a:moveTo>
                  <a:pt x="0" y="0"/>
                </a:moveTo>
                <a:lnTo>
                  <a:pt x="8762237" y="0"/>
                </a:lnTo>
                <a:lnTo>
                  <a:pt x="8762237" y="8998446"/>
                </a:lnTo>
                <a:lnTo>
                  <a:pt x="0" y="899844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3187254" y="5143500"/>
            <a:ext cx="3885690" cy="2965685"/>
          </a:xfrm>
          <a:custGeom>
            <a:avLst/>
            <a:gdLst/>
            <a:ahLst/>
            <a:cxnLst/>
            <a:rect r="r" b="b" t="t" l="l"/>
            <a:pathLst>
              <a:path h="2965685" w="3885690">
                <a:moveTo>
                  <a:pt x="3885690" y="0"/>
                </a:moveTo>
                <a:lnTo>
                  <a:pt x="0" y="0"/>
                </a:lnTo>
                <a:lnTo>
                  <a:pt x="0" y="2965685"/>
                </a:lnTo>
                <a:lnTo>
                  <a:pt x="3885690" y="2965685"/>
                </a:lnTo>
                <a:lnTo>
                  <a:pt x="3885690" y="0"/>
                </a:lnTo>
                <a:close/>
              </a:path>
            </a:pathLst>
          </a:custGeom>
          <a:blipFill>
            <a:blip r:embed="rId6"/>
            <a:stretch>
              <a:fillRect l="0" t="-1180" r="0" b="-118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475837" y="1897179"/>
            <a:ext cx="12638589" cy="10879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81"/>
              </a:lnSpc>
            </a:pPr>
            <a:r>
              <a:rPr lang="en-US" sz="9154">
                <a:solidFill>
                  <a:srgbClr val="FFF5D6"/>
                </a:solidFill>
                <a:latin typeface="210 다락방"/>
                <a:ea typeface="210 다락방"/>
              </a:rPr>
              <a:t>7. 코드설명 및 구동화면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5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1018" y="1247984"/>
            <a:ext cx="10146847" cy="5017617"/>
          </a:xfrm>
          <a:custGeom>
            <a:avLst/>
            <a:gdLst/>
            <a:ahLst/>
            <a:cxnLst/>
            <a:rect r="r" b="b" t="t" l="l"/>
            <a:pathLst>
              <a:path h="5017617" w="10146847">
                <a:moveTo>
                  <a:pt x="0" y="0"/>
                </a:moveTo>
                <a:lnTo>
                  <a:pt x="10146847" y="0"/>
                </a:lnTo>
                <a:lnTo>
                  <a:pt x="10146847" y="5017617"/>
                </a:lnTo>
                <a:lnTo>
                  <a:pt x="0" y="501761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4645" b="0"/>
            </a:stretch>
          </a:blipFill>
        </p:spPr>
      </p:sp>
      <p:graphicFrame>
        <p:nvGraphicFramePr>
          <p:cNvPr name="Table 3" id="3"/>
          <p:cNvGraphicFramePr>
            <a:graphicFrameLocks noGrp="true"/>
          </p:cNvGraphicFramePr>
          <p:nvPr/>
        </p:nvGraphicFramePr>
        <p:xfrm>
          <a:off x="1272846" y="2216206"/>
          <a:ext cx="1868869" cy="800100"/>
        </p:xfrm>
        <a:graphic>
          <a:graphicData uri="http://schemas.openxmlformats.org/drawingml/2006/table">
            <a:tbl>
              <a:tblPr/>
              <a:tblGrid>
                <a:gridCol w="1868869"/>
              </a:tblGrid>
              <a:tr h="80010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31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31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31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31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name="Table 4" id="4"/>
          <p:cNvGraphicFramePr>
            <a:graphicFrameLocks noGrp="true"/>
          </p:cNvGraphicFramePr>
          <p:nvPr/>
        </p:nvGraphicFramePr>
        <p:xfrm>
          <a:off x="101018" y="4425551"/>
          <a:ext cx="5528242" cy="1654850"/>
        </p:xfrm>
        <a:graphic>
          <a:graphicData uri="http://schemas.openxmlformats.org/drawingml/2006/table">
            <a:tbl>
              <a:tblPr/>
              <a:tblGrid>
                <a:gridCol w="5528242"/>
              </a:tblGrid>
              <a:tr h="165485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31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31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31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31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Freeform 5" id="5"/>
          <p:cNvSpPr/>
          <p:nvPr/>
        </p:nvSpPr>
        <p:spPr>
          <a:xfrm flipH="false" flipV="false" rot="0">
            <a:off x="6359714" y="3756792"/>
            <a:ext cx="11804004" cy="6316663"/>
          </a:xfrm>
          <a:custGeom>
            <a:avLst/>
            <a:gdLst/>
            <a:ahLst/>
            <a:cxnLst/>
            <a:rect r="r" b="b" t="t" l="l"/>
            <a:pathLst>
              <a:path h="6316663" w="11804004">
                <a:moveTo>
                  <a:pt x="0" y="0"/>
                </a:moveTo>
                <a:lnTo>
                  <a:pt x="11804004" y="0"/>
                </a:lnTo>
                <a:lnTo>
                  <a:pt x="11804004" y="6316663"/>
                </a:lnTo>
                <a:lnTo>
                  <a:pt x="0" y="631666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-402425" y="37674"/>
            <a:ext cx="6762139" cy="9880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14"/>
              </a:lnSpc>
              <a:spcBef>
                <a:spcPct val="0"/>
              </a:spcBef>
            </a:pPr>
            <a:r>
              <a:rPr lang="en-US" sz="5724">
                <a:solidFill>
                  <a:srgbClr val="000000"/>
                </a:solidFill>
                <a:latin typeface="210 다락방"/>
                <a:ea typeface="210 다락방"/>
              </a:rPr>
              <a:t>초기화면(비회원)</a:t>
            </a:r>
          </a:p>
        </p:txBody>
      </p:sp>
      <p:graphicFrame>
        <p:nvGraphicFramePr>
          <p:cNvPr name="Table 7" id="7"/>
          <p:cNvGraphicFramePr>
            <a:graphicFrameLocks noGrp="true"/>
          </p:cNvGraphicFramePr>
          <p:nvPr/>
        </p:nvGraphicFramePr>
        <p:xfrm>
          <a:off x="9810233" y="5909980"/>
          <a:ext cx="4464610" cy="800100"/>
        </p:xfrm>
        <a:graphic>
          <a:graphicData uri="http://schemas.openxmlformats.org/drawingml/2006/table">
            <a:tbl>
              <a:tblPr/>
              <a:tblGrid>
                <a:gridCol w="4464610"/>
              </a:tblGrid>
              <a:tr h="80010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31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31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31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31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name="Table 8" id="8"/>
          <p:cNvGraphicFramePr>
            <a:graphicFrameLocks noGrp="true"/>
          </p:cNvGraphicFramePr>
          <p:nvPr/>
        </p:nvGraphicFramePr>
        <p:xfrm>
          <a:off x="7236613" y="9146411"/>
          <a:ext cx="7798382" cy="927044"/>
        </p:xfrm>
        <a:graphic>
          <a:graphicData uri="http://schemas.openxmlformats.org/drawingml/2006/table">
            <a:tbl>
              <a:tblPr/>
              <a:tblGrid>
                <a:gridCol w="7798382"/>
              </a:tblGrid>
              <a:tr h="92704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31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31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31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31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name="Table 9" id="9"/>
          <p:cNvGraphicFramePr>
            <a:graphicFrameLocks noGrp="true"/>
          </p:cNvGraphicFramePr>
          <p:nvPr/>
        </p:nvGraphicFramePr>
        <p:xfrm>
          <a:off x="6583692" y="4574522"/>
          <a:ext cx="2784286" cy="800100"/>
        </p:xfrm>
        <a:graphic>
          <a:graphicData uri="http://schemas.openxmlformats.org/drawingml/2006/table">
            <a:tbl>
              <a:tblPr/>
              <a:tblGrid>
                <a:gridCol w="2784286"/>
              </a:tblGrid>
              <a:tr h="80010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31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31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31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31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5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5900372"/>
            <a:ext cx="7495885" cy="1565941"/>
          </a:xfrm>
          <a:custGeom>
            <a:avLst/>
            <a:gdLst/>
            <a:ahLst/>
            <a:cxnLst/>
            <a:rect r="r" b="b" t="t" l="l"/>
            <a:pathLst>
              <a:path h="1565941" w="7495885">
                <a:moveTo>
                  <a:pt x="0" y="0"/>
                </a:moveTo>
                <a:lnTo>
                  <a:pt x="7495885" y="0"/>
                </a:lnTo>
                <a:lnTo>
                  <a:pt x="7495885" y="1565941"/>
                </a:lnTo>
                <a:lnTo>
                  <a:pt x="0" y="15659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40952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3823999"/>
            <a:ext cx="7495885" cy="1864411"/>
          </a:xfrm>
          <a:custGeom>
            <a:avLst/>
            <a:gdLst/>
            <a:ahLst/>
            <a:cxnLst/>
            <a:rect r="r" b="b" t="t" l="l"/>
            <a:pathLst>
              <a:path h="1864411" w="7495885">
                <a:moveTo>
                  <a:pt x="0" y="0"/>
                </a:moveTo>
                <a:lnTo>
                  <a:pt x="7495885" y="0"/>
                </a:lnTo>
                <a:lnTo>
                  <a:pt x="7495885" y="1864411"/>
                </a:lnTo>
                <a:lnTo>
                  <a:pt x="0" y="186441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41103" b="0"/>
            </a:stretch>
          </a:blipFill>
        </p:spPr>
      </p:sp>
      <p:graphicFrame>
        <p:nvGraphicFramePr>
          <p:cNvPr name="Table 4" id="4"/>
          <p:cNvGraphicFramePr>
            <a:graphicFrameLocks noGrp="true"/>
          </p:cNvGraphicFramePr>
          <p:nvPr/>
        </p:nvGraphicFramePr>
        <p:xfrm>
          <a:off x="0" y="6167072"/>
          <a:ext cx="4991381" cy="1299241"/>
        </p:xfrm>
        <a:graphic>
          <a:graphicData uri="http://schemas.openxmlformats.org/drawingml/2006/table">
            <a:tbl>
              <a:tblPr/>
              <a:tblGrid>
                <a:gridCol w="4991381"/>
              </a:tblGrid>
              <a:tr h="129924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31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31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31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31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Freeform 5" id="5"/>
          <p:cNvSpPr/>
          <p:nvPr/>
        </p:nvSpPr>
        <p:spPr>
          <a:xfrm flipH="false" flipV="false" rot="0">
            <a:off x="0" y="2224503"/>
            <a:ext cx="7495885" cy="1075621"/>
          </a:xfrm>
          <a:custGeom>
            <a:avLst/>
            <a:gdLst/>
            <a:ahLst/>
            <a:cxnLst/>
            <a:rect r="r" b="b" t="t" l="l"/>
            <a:pathLst>
              <a:path h="1075621" w="7495885">
                <a:moveTo>
                  <a:pt x="0" y="0"/>
                </a:moveTo>
                <a:lnTo>
                  <a:pt x="7495885" y="0"/>
                </a:lnTo>
                <a:lnTo>
                  <a:pt x="7495885" y="1075621"/>
                </a:lnTo>
                <a:lnTo>
                  <a:pt x="0" y="107562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-41103" b="0"/>
            </a:stretch>
          </a:blipFill>
        </p:spPr>
      </p:sp>
      <p:graphicFrame>
        <p:nvGraphicFramePr>
          <p:cNvPr name="Table 6" id="6"/>
          <p:cNvGraphicFramePr>
            <a:graphicFrameLocks noGrp="true"/>
          </p:cNvGraphicFramePr>
          <p:nvPr/>
        </p:nvGraphicFramePr>
        <p:xfrm>
          <a:off x="0" y="2500024"/>
          <a:ext cx="5288472" cy="800100"/>
        </p:xfrm>
        <a:graphic>
          <a:graphicData uri="http://schemas.openxmlformats.org/drawingml/2006/table">
            <a:tbl>
              <a:tblPr/>
              <a:tblGrid>
                <a:gridCol w="5288472"/>
              </a:tblGrid>
              <a:tr h="80010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31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31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31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31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name="Table 7" id="7"/>
          <p:cNvGraphicFramePr>
            <a:graphicFrameLocks noGrp="true"/>
          </p:cNvGraphicFramePr>
          <p:nvPr/>
        </p:nvGraphicFramePr>
        <p:xfrm>
          <a:off x="0" y="4090699"/>
          <a:ext cx="6849160" cy="1288355"/>
        </p:xfrm>
        <a:graphic>
          <a:graphicData uri="http://schemas.openxmlformats.org/drawingml/2006/table">
            <a:tbl>
              <a:tblPr/>
              <a:tblGrid>
                <a:gridCol w="6849160"/>
              </a:tblGrid>
              <a:tr h="128835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31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31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31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31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Freeform 8" id="8"/>
          <p:cNvSpPr/>
          <p:nvPr/>
        </p:nvSpPr>
        <p:spPr>
          <a:xfrm flipH="false" flipV="false" rot="0">
            <a:off x="7994641" y="1373623"/>
            <a:ext cx="10293359" cy="2712782"/>
          </a:xfrm>
          <a:custGeom>
            <a:avLst/>
            <a:gdLst/>
            <a:ahLst/>
            <a:cxnLst/>
            <a:rect r="r" b="b" t="t" l="l"/>
            <a:pathLst>
              <a:path h="2712782" w="10293359">
                <a:moveTo>
                  <a:pt x="0" y="0"/>
                </a:moveTo>
                <a:lnTo>
                  <a:pt x="10293359" y="0"/>
                </a:lnTo>
                <a:lnTo>
                  <a:pt x="10293359" y="2712782"/>
                </a:lnTo>
                <a:lnTo>
                  <a:pt x="0" y="271278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aphicFrame>
        <p:nvGraphicFramePr>
          <p:cNvPr name="Table 9" id="9"/>
          <p:cNvGraphicFramePr>
            <a:graphicFrameLocks noGrp="true"/>
          </p:cNvGraphicFramePr>
          <p:nvPr/>
        </p:nvGraphicFramePr>
        <p:xfrm>
          <a:off x="8776797" y="2781480"/>
          <a:ext cx="6648925" cy="800100"/>
        </p:xfrm>
        <a:graphic>
          <a:graphicData uri="http://schemas.openxmlformats.org/drawingml/2006/table">
            <a:tbl>
              <a:tblPr/>
              <a:tblGrid>
                <a:gridCol w="6648925"/>
              </a:tblGrid>
              <a:tr h="80010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31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31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31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31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Freeform 10" id="10"/>
          <p:cNvSpPr/>
          <p:nvPr/>
        </p:nvSpPr>
        <p:spPr>
          <a:xfrm flipH="false" flipV="false" rot="0">
            <a:off x="7994641" y="4408902"/>
            <a:ext cx="10293359" cy="5063817"/>
          </a:xfrm>
          <a:custGeom>
            <a:avLst/>
            <a:gdLst/>
            <a:ahLst/>
            <a:cxnLst/>
            <a:rect r="r" b="b" t="t" l="l"/>
            <a:pathLst>
              <a:path h="5063817" w="10293359">
                <a:moveTo>
                  <a:pt x="0" y="0"/>
                </a:moveTo>
                <a:lnTo>
                  <a:pt x="10293359" y="0"/>
                </a:lnTo>
                <a:lnTo>
                  <a:pt x="10293359" y="5063817"/>
                </a:lnTo>
                <a:lnTo>
                  <a:pt x="0" y="506381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graphicFrame>
        <p:nvGraphicFramePr>
          <p:cNvPr name="Table 11" id="11"/>
          <p:cNvGraphicFramePr>
            <a:graphicFrameLocks noGrp="true"/>
          </p:cNvGraphicFramePr>
          <p:nvPr/>
        </p:nvGraphicFramePr>
        <p:xfrm>
          <a:off x="8048048" y="4408902"/>
          <a:ext cx="8426315" cy="2407791"/>
        </p:xfrm>
        <a:graphic>
          <a:graphicData uri="http://schemas.openxmlformats.org/drawingml/2006/table">
            <a:tbl>
              <a:tblPr/>
              <a:tblGrid>
                <a:gridCol w="8426315"/>
              </a:tblGrid>
              <a:tr h="240779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31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31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31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31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name="Table 12" id="12"/>
          <p:cNvGraphicFramePr>
            <a:graphicFrameLocks noGrp="true"/>
          </p:cNvGraphicFramePr>
          <p:nvPr/>
        </p:nvGraphicFramePr>
        <p:xfrm>
          <a:off x="8048048" y="7140542"/>
          <a:ext cx="10239952" cy="2332177"/>
        </p:xfrm>
        <a:graphic>
          <a:graphicData uri="http://schemas.openxmlformats.org/drawingml/2006/table">
            <a:tbl>
              <a:tblPr/>
              <a:tblGrid>
                <a:gridCol w="10239952"/>
              </a:tblGrid>
              <a:tr h="199097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31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31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31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31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13" id="13"/>
          <p:cNvSpPr txBox="true"/>
          <p:nvPr/>
        </p:nvSpPr>
        <p:spPr>
          <a:xfrm rot="0">
            <a:off x="-1794438" y="37674"/>
            <a:ext cx="6762139" cy="9880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14"/>
              </a:lnSpc>
              <a:spcBef>
                <a:spcPct val="0"/>
              </a:spcBef>
            </a:pPr>
            <a:r>
              <a:rPr lang="en-US" sz="5724">
                <a:solidFill>
                  <a:srgbClr val="000000"/>
                </a:solidFill>
                <a:ea typeface="210 다락방"/>
              </a:rPr>
              <a:t>회원가입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5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1861811"/>
            <a:ext cx="8178031" cy="3383127"/>
          </a:xfrm>
          <a:custGeom>
            <a:avLst/>
            <a:gdLst/>
            <a:ahLst/>
            <a:cxnLst/>
            <a:rect r="r" b="b" t="t" l="l"/>
            <a:pathLst>
              <a:path h="3383127" w="8178031">
                <a:moveTo>
                  <a:pt x="0" y="0"/>
                </a:moveTo>
                <a:lnTo>
                  <a:pt x="8178031" y="0"/>
                </a:lnTo>
                <a:lnTo>
                  <a:pt x="8178031" y="3383127"/>
                </a:lnTo>
                <a:lnTo>
                  <a:pt x="0" y="33831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41868" b="0"/>
            </a:stretch>
          </a:blipFill>
        </p:spPr>
      </p:sp>
      <p:graphicFrame>
        <p:nvGraphicFramePr>
          <p:cNvPr name="Table 3" id="3"/>
          <p:cNvGraphicFramePr>
            <a:graphicFrameLocks noGrp="true"/>
          </p:cNvGraphicFramePr>
          <p:nvPr/>
        </p:nvGraphicFramePr>
        <p:xfrm>
          <a:off x="0" y="3855565"/>
          <a:ext cx="5411695" cy="1389374"/>
        </p:xfrm>
        <a:graphic>
          <a:graphicData uri="http://schemas.openxmlformats.org/drawingml/2006/table">
            <a:tbl>
              <a:tblPr/>
              <a:tblGrid>
                <a:gridCol w="5411695"/>
              </a:tblGrid>
              <a:tr h="138937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31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31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31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31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Freeform 4" id="4"/>
          <p:cNvSpPr/>
          <p:nvPr/>
        </p:nvSpPr>
        <p:spPr>
          <a:xfrm flipH="false" flipV="false" rot="0">
            <a:off x="7987161" y="291966"/>
            <a:ext cx="10109969" cy="2341162"/>
          </a:xfrm>
          <a:custGeom>
            <a:avLst/>
            <a:gdLst/>
            <a:ahLst/>
            <a:cxnLst/>
            <a:rect r="r" b="b" t="t" l="l"/>
            <a:pathLst>
              <a:path h="2341162" w="10109969">
                <a:moveTo>
                  <a:pt x="0" y="0"/>
                </a:moveTo>
                <a:lnTo>
                  <a:pt x="10109969" y="0"/>
                </a:lnTo>
                <a:lnTo>
                  <a:pt x="10109969" y="2341162"/>
                </a:lnTo>
                <a:lnTo>
                  <a:pt x="0" y="23411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92" t="0" r="-2690" b="0"/>
            </a:stretch>
          </a:blipFill>
        </p:spPr>
      </p:sp>
      <p:graphicFrame>
        <p:nvGraphicFramePr>
          <p:cNvPr name="Table 5" id="5"/>
          <p:cNvGraphicFramePr>
            <a:graphicFrameLocks noGrp="true"/>
          </p:cNvGraphicFramePr>
          <p:nvPr/>
        </p:nvGraphicFramePr>
        <p:xfrm>
          <a:off x="8083152" y="708365"/>
          <a:ext cx="10013978" cy="1924763"/>
        </p:xfrm>
        <a:graphic>
          <a:graphicData uri="http://schemas.openxmlformats.org/drawingml/2006/table">
            <a:tbl>
              <a:tblPr/>
              <a:tblGrid>
                <a:gridCol w="10013978"/>
              </a:tblGrid>
              <a:tr h="192476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31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31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31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31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Freeform 6" id="6"/>
          <p:cNvSpPr/>
          <p:nvPr/>
        </p:nvSpPr>
        <p:spPr>
          <a:xfrm flipH="false" flipV="false" rot="0">
            <a:off x="8083152" y="8420311"/>
            <a:ext cx="10204848" cy="1773099"/>
          </a:xfrm>
          <a:custGeom>
            <a:avLst/>
            <a:gdLst/>
            <a:ahLst/>
            <a:cxnLst/>
            <a:rect r="r" b="b" t="t" l="l"/>
            <a:pathLst>
              <a:path h="1773099" w="10204848">
                <a:moveTo>
                  <a:pt x="0" y="0"/>
                </a:moveTo>
                <a:lnTo>
                  <a:pt x="10204848" y="0"/>
                </a:lnTo>
                <a:lnTo>
                  <a:pt x="10204848" y="1773098"/>
                </a:lnTo>
                <a:lnTo>
                  <a:pt x="0" y="177309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953" r="0" b="-953"/>
            </a:stretch>
          </a:blipFill>
        </p:spPr>
      </p:sp>
      <p:graphicFrame>
        <p:nvGraphicFramePr>
          <p:cNvPr name="Table 7" id="7"/>
          <p:cNvGraphicFramePr>
            <a:graphicFrameLocks noGrp="true"/>
          </p:cNvGraphicFramePr>
          <p:nvPr/>
        </p:nvGraphicFramePr>
        <p:xfrm>
          <a:off x="8083152" y="8420311"/>
          <a:ext cx="6401155" cy="984168"/>
        </p:xfrm>
        <a:graphic>
          <a:graphicData uri="http://schemas.openxmlformats.org/drawingml/2006/table">
            <a:tbl>
              <a:tblPr/>
              <a:tblGrid>
                <a:gridCol w="6401155"/>
              </a:tblGrid>
              <a:tr h="98416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31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31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31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31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8" id="8"/>
          <p:cNvSpPr txBox="true"/>
          <p:nvPr/>
        </p:nvSpPr>
        <p:spPr>
          <a:xfrm rot="0">
            <a:off x="-2134297" y="40624"/>
            <a:ext cx="6762139" cy="9880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14"/>
              </a:lnSpc>
              <a:spcBef>
                <a:spcPct val="0"/>
              </a:spcBef>
            </a:pPr>
            <a:r>
              <a:rPr lang="en-US" sz="5724">
                <a:solidFill>
                  <a:srgbClr val="000000"/>
                </a:solidFill>
                <a:ea typeface="210 다락방"/>
              </a:rPr>
              <a:t>로그인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8083152" y="3024970"/>
            <a:ext cx="9090875" cy="5108606"/>
          </a:xfrm>
          <a:custGeom>
            <a:avLst/>
            <a:gdLst/>
            <a:ahLst/>
            <a:cxnLst/>
            <a:rect r="r" b="b" t="t" l="l"/>
            <a:pathLst>
              <a:path h="5108606" w="9090875">
                <a:moveTo>
                  <a:pt x="0" y="0"/>
                </a:moveTo>
                <a:lnTo>
                  <a:pt x="9090875" y="0"/>
                </a:lnTo>
                <a:lnTo>
                  <a:pt x="9090875" y="5108606"/>
                </a:lnTo>
                <a:lnTo>
                  <a:pt x="0" y="510860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-1077" b="0"/>
            </a:stretch>
          </a:blipFill>
        </p:spPr>
      </p:sp>
      <p:graphicFrame>
        <p:nvGraphicFramePr>
          <p:cNvPr name="Table 10" id="10"/>
          <p:cNvGraphicFramePr>
            <a:graphicFrameLocks noGrp="true"/>
          </p:cNvGraphicFramePr>
          <p:nvPr/>
        </p:nvGraphicFramePr>
        <p:xfrm>
          <a:off x="8083152" y="3024970"/>
          <a:ext cx="6044581" cy="1896223"/>
        </p:xfrm>
        <a:graphic>
          <a:graphicData uri="http://schemas.openxmlformats.org/drawingml/2006/table">
            <a:tbl>
              <a:tblPr/>
              <a:tblGrid>
                <a:gridCol w="6044581"/>
              </a:tblGrid>
              <a:tr h="189622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31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31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31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31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name="Table 11" id="11"/>
          <p:cNvGraphicFramePr>
            <a:graphicFrameLocks noGrp="true"/>
          </p:cNvGraphicFramePr>
          <p:nvPr/>
        </p:nvGraphicFramePr>
        <p:xfrm>
          <a:off x="8083152" y="5860263"/>
          <a:ext cx="9090875" cy="2273313"/>
        </p:xfrm>
        <a:graphic>
          <a:graphicData uri="http://schemas.openxmlformats.org/drawingml/2006/table">
            <a:tbl>
              <a:tblPr/>
              <a:tblGrid>
                <a:gridCol w="9090875"/>
              </a:tblGrid>
              <a:tr h="227331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31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31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31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31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8A28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434343" y="2872878"/>
            <a:ext cx="7630532" cy="6886507"/>
            <a:chOff x="0" y="0"/>
            <a:chExt cx="3440221" cy="310477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440221" cy="3104777"/>
            </a:xfrm>
            <a:custGeom>
              <a:avLst/>
              <a:gdLst/>
              <a:ahLst/>
              <a:cxnLst/>
              <a:rect r="r" b="b" t="t" l="l"/>
              <a:pathLst>
                <a:path h="3104777" w="3440221">
                  <a:moveTo>
                    <a:pt x="0" y="0"/>
                  </a:moveTo>
                  <a:lnTo>
                    <a:pt x="3440221" y="0"/>
                  </a:lnTo>
                  <a:lnTo>
                    <a:pt x="3440221" y="3104777"/>
                  </a:lnTo>
                  <a:lnTo>
                    <a:pt x="0" y="3104777"/>
                  </a:lnTo>
                  <a:close/>
                </a:path>
              </a:pathLst>
            </a:custGeom>
            <a:solidFill>
              <a:srgbClr val="FFF5D6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219200" y="2872878"/>
            <a:ext cx="7630532" cy="6886507"/>
            <a:chOff x="0" y="0"/>
            <a:chExt cx="3440221" cy="310477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440221" cy="3104777"/>
            </a:xfrm>
            <a:custGeom>
              <a:avLst/>
              <a:gdLst/>
              <a:ahLst/>
              <a:cxnLst/>
              <a:rect r="r" b="b" t="t" l="l"/>
              <a:pathLst>
                <a:path h="3104777" w="3440221">
                  <a:moveTo>
                    <a:pt x="0" y="0"/>
                  </a:moveTo>
                  <a:lnTo>
                    <a:pt x="3440221" y="0"/>
                  </a:lnTo>
                  <a:lnTo>
                    <a:pt x="3440221" y="3104777"/>
                  </a:lnTo>
                  <a:lnTo>
                    <a:pt x="0" y="3104777"/>
                  </a:lnTo>
                  <a:close/>
                </a:path>
              </a:pathLst>
            </a:custGeom>
            <a:solidFill>
              <a:srgbClr val="FFF5D6"/>
            </a:solidFill>
          </p:spPr>
        </p: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40100" y="114300"/>
            <a:ext cx="3279561" cy="268924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779880" y="4476135"/>
            <a:ext cx="6778466" cy="6888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599"/>
              </a:lnSpc>
            </a:pPr>
            <a:r>
              <a:rPr lang="en-US" sz="3999">
                <a:solidFill>
                  <a:srgbClr val="253943"/>
                </a:solidFill>
                <a:latin typeface="210 다락방"/>
              </a:rPr>
              <a:t>2. </a:t>
            </a:r>
            <a:r>
              <a:rPr lang="en-US" sz="3999">
                <a:solidFill>
                  <a:srgbClr val="253943"/>
                </a:solidFill>
                <a:ea typeface="210 다락방"/>
              </a:rPr>
              <a:t>요구사항 명세서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-1019950" y="5879709"/>
            <a:ext cx="2502929" cy="5005859"/>
          </a:xfrm>
          <a:custGeom>
            <a:avLst/>
            <a:gdLst/>
            <a:ahLst/>
            <a:cxnLst/>
            <a:rect r="r" b="b" t="t" l="l"/>
            <a:pathLst>
              <a:path h="5005859" w="2502929">
                <a:moveTo>
                  <a:pt x="0" y="0"/>
                </a:moveTo>
                <a:lnTo>
                  <a:pt x="2502930" y="0"/>
                </a:lnTo>
                <a:lnTo>
                  <a:pt x="2502930" y="5005859"/>
                </a:lnTo>
                <a:lnTo>
                  <a:pt x="0" y="50058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6977178" y="7503313"/>
            <a:ext cx="1437395" cy="2783687"/>
          </a:xfrm>
          <a:custGeom>
            <a:avLst/>
            <a:gdLst/>
            <a:ahLst/>
            <a:cxnLst/>
            <a:rect r="r" b="b" t="t" l="l"/>
            <a:pathLst>
              <a:path h="2783687" w="1437395">
                <a:moveTo>
                  <a:pt x="0" y="0"/>
                </a:moveTo>
                <a:lnTo>
                  <a:pt x="1437395" y="0"/>
                </a:lnTo>
                <a:lnTo>
                  <a:pt x="1437395" y="2783687"/>
                </a:lnTo>
                <a:lnTo>
                  <a:pt x="0" y="278368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223125" y="1222862"/>
            <a:ext cx="15841750" cy="12524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77"/>
              </a:lnSpc>
            </a:pPr>
            <a:r>
              <a:rPr lang="en-US" sz="10561">
                <a:solidFill>
                  <a:srgbClr val="0F232D"/>
                </a:solidFill>
                <a:latin typeface="TT Phobos Inline"/>
              </a:rPr>
              <a:t>INDEX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42623" y="8712951"/>
            <a:ext cx="4554075" cy="6888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253943"/>
                </a:solidFill>
                <a:latin typeface="210 다락방"/>
                <a:ea typeface="210 다락방"/>
              </a:rPr>
              <a:t>5. 사용 TOOL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917574" y="6230407"/>
            <a:ext cx="5691170" cy="6888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253943"/>
                </a:solidFill>
                <a:latin typeface="210 다락방"/>
                <a:ea typeface="210 다락방"/>
              </a:rPr>
              <a:t>7. 코드설명 및 구동화면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917574" y="8809431"/>
            <a:ext cx="6512507" cy="688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>
                <a:solidFill>
                  <a:srgbClr val="253943"/>
                </a:solidFill>
                <a:latin typeface="210 다락방"/>
              </a:rPr>
              <a:t>10. Q&amp;A               11. GITHUB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817980" y="3130083"/>
            <a:ext cx="6778466" cy="6888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599"/>
              </a:lnSpc>
            </a:pPr>
            <a:r>
              <a:rPr lang="en-US" sz="3999">
                <a:solidFill>
                  <a:srgbClr val="253943"/>
                </a:solidFill>
                <a:latin typeface="210 다락방"/>
                <a:ea typeface="210 다락방"/>
              </a:rPr>
              <a:t>1. 기획의도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03410" y="5928856"/>
            <a:ext cx="4554075" cy="6888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253943"/>
                </a:solidFill>
                <a:latin typeface="210 다락방"/>
              </a:rPr>
              <a:t>3</a:t>
            </a:r>
            <a:r>
              <a:rPr lang="en-US" sz="3999">
                <a:solidFill>
                  <a:srgbClr val="253943"/>
                </a:solidFill>
                <a:latin typeface="210 다락방"/>
                <a:ea typeface="210 다락방"/>
              </a:rPr>
              <a:t>. 개발 일정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142623" y="7366900"/>
            <a:ext cx="4554075" cy="6888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253943"/>
                </a:solidFill>
                <a:latin typeface="210 다락방"/>
                <a:ea typeface="210 다락방"/>
              </a:rPr>
              <a:t>4. 개인별 역할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917574" y="2975798"/>
            <a:ext cx="4730069" cy="31807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>
                <a:solidFill>
                  <a:srgbClr val="253943"/>
                </a:solidFill>
                <a:latin typeface="210 다락방"/>
                <a:ea typeface="210 다락방"/>
              </a:rPr>
              <a:t>6. 다이어그램</a:t>
            </a:r>
          </a:p>
          <a:p>
            <a:pPr marL="604526" indent="-302263" lvl="1">
              <a:lnSpc>
                <a:spcPts val="3920"/>
              </a:lnSpc>
              <a:buFont typeface="Arial"/>
              <a:buChar char="•"/>
            </a:pPr>
            <a:r>
              <a:rPr lang="en-US" sz="2800">
                <a:solidFill>
                  <a:srgbClr val="253943"/>
                </a:solidFill>
                <a:ea typeface="210 다락방"/>
              </a:rPr>
              <a:t>유스케이스</a:t>
            </a:r>
          </a:p>
          <a:p>
            <a:pPr marL="604526" indent="-302263" lvl="1">
              <a:lnSpc>
                <a:spcPts val="3920"/>
              </a:lnSpc>
              <a:buFont typeface="Arial"/>
              <a:buChar char="•"/>
            </a:pPr>
            <a:r>
              <a:rPr lang="en-US" sz="2800">
                <a:solidFill>
                  <a:srgbClr val="253943"/>
                </a:solidFill>
                <a:ea typeface="210 다락방"/>
              </a:rPr>
              <a:t>클래스</a:t>
            </a:r>
          </a:p>
          <a:p>
            <a:pPr marL="604526" indent="-302263" lvl="1">
              <a:lnSpc>
                <a:spcPts val="3920"/>
              </a:lnSpc>
              <a:buFont typeface="Arial"/>
              <a:buChar char="•"/>
            </a:pPr>
            <a:r>
              <a:rPr lang="en-US" sz="2800">
                <a:solidFill>
                  <a:srgbClr val="253943"/>
                </a:solidFill>
                <a:ea typeface="210 다락방"/>
              </a:rPr>
              <a:t>시퀀스</a:t>
            </a:r>
          </a:p>
          <a:p>
            <a:pPr marL="604526" indent="-302263" lvl="1">
              <a:lnSpc>
                <a:spcPts val="3920"/>
              </a:lnSpc>
              <a:buFont typeface="Arial"/>
              <a:buChar char="•"/>
            </a:pPr>
            <a:r>
              <a:rPr lang="en-US" sz="2800">
                <a:solidFill>
                  <a:srgbClr val="253943"/>
                </a:solidFill>
                <a:ea typeface="210 다락방"/>
              </a:rPr>
              <a:t>블록</a:t>
            </a:r>
          </a:p>
          <a:p>
            <a:pPr algn="l" marL="604526" indent="-302263" lvl="1">
              <a:lnSpc>
                <a:spcPts val="3920"/>
              </a:lnSpc>
              <a:spcBef>
                <a:spcPct val="0"/>
              </a:spcBef>
              <a:buFont typeface="Arial"/>
              <a:buChar char="•"/>
            </a:pPr>
            <a:r>
              <a:rPr lang="en-US" sz="2800">
                <a:solidFill>
                  <a:srgbClr val="253943"/>
                </a:solidFill>
                <a:latin typeface="210 다락방"/>
              </a:rPr>
              <a:t>ERD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917574" y="7065350"/>
            <a:ext cx="5691170" cy="6888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253943"/>
                </a:solidFill>
                <a:latin typeface="210 다락방"/>
                <a:ea typeface="210 다락방"/>
              </a:rPr>
              <a:t>8. 시연 영상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917574" y="7995363"/>
            <a:ext cx="6995521" cy="6888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253943"/>
                </a:solidFill>
                <a:latin typeface="210 다락방"/>
                <a:ea typeface="210 다락방"/>
              </a:rPr>
              <a:t>9. 추후 개선사항, 개인 피드백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5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368403" y="7087017"/>
            <a:ext cx="11479122" cy="1565335"/>
          </a:xfrm>
          <a:custGeom>
            <a:avLst/>
            <a:gdLst/>
            <a:ahLst/>
            <a:cxnLst/>
            <a:rect r="r" b="b" t="t" l="l"/>
            <a:pathLst>
              <a:path h="1565335" w="11479122">
                <a:moveTo>
                  <a:pt x="0" y="0"/>
                </a:moveTo>
                <a:lnTo>
                  <a:pt x="11479122" y="0"/>
                </a:lnTo>
                <a:lnTo>
                  <a:pt x="11479122" y="1565335"/>
                </a:lnTo>
                <a:lnTo>
                  <a:pt x="0" y="156533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025228" y="2966020"/>
            <a:ext cx="7056486" cy="559943"/>
          </a:xfrm>
          <a:custGeom>
            <a:avLst/>
            <a:gdLst/>
            <a:ahLst/>
            <a:cxnLst/>
            <a:rect r="r" b="b" t="t" l="l"/>
            <a:pathLst>
              <a:path h="559943" w="7056486">
                <a:moveTo>
                  <a:pt x="0" y="0"/>
                </a:moveTo>
                <a:lnTo>
                  <a:pt x="7056487" y="0"/>
                </a:lnTo>
                <a:lnTo>
                  <a:pt x="7056487" y="559943"/>
                </a:lnTo>
                <a:lnTo>
                  <a:pt x="0" y="55994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57975" r="-3672" b="-18576"/>
            </a:stretch>
          </a:blipFill>
        </p:spPr>
      </p:sp>
      <p:graphicFrame>
        <p:nvGraphicFramePr>
          <p:cNvPr name="Table 4" id="4"/>
          <p:cNvGraphicFramePr>
            <a:graphicFrameLocks noGrp="true"/>
          </p:cNvGraphicFramePr>
          <p:nvPr/>
        </p:nvGraphicFramePr>
        <p:xfrm>
          <a:off x="6554805" y="6925598"/>
          <a:ext cx="2983735" cy="800100"/>
        </p:xfrm>
        <a:graphic>
          <a:graphicData uri="http://schemas.openxmlformats.org/drawingml/2006/table">
            <a:tbl>
              <a:tblPr/>
              <a:tblGrid>
                <a:gridCol w="2983735"/>
              </a:tblGrid>
              <a:tr h="80010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31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31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31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31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Freeform 5" id="5"/>
          <p:cNvSpPr/>
          <p:nvPr/>
        </p:nvSpPr>
        <p:spPr>
          <a:xfrm flipH="false" flipV="false" rot="0">
            <a:off x="319514" y="1355608"/>
            <a:ext cx="9216019" cy="4571145"/>
          </a:xfrm>
          <a:custGeom>
            <a:avLst/>
            <a:gdLst/>
            <a:ahLst/>
            <a:cxnLst/>
            <a:rect r="r" b="b" t="t" l="l"/>
            <a:pathLst>
              <a:path h="4571145" w="9216019">
                <a:moveTo>
                  <a:pt x="0" y="0"/>
                </a:moveTo>
                <a:lnTo>
                  <a:pt x="9216019" y="0"/>
                </a:lnTo>
                <a:lnTo>
                  <a:pt x="9216019" y="4571146"/>
                </a:lnTo>
                <a:lnTo>
                  <a:pt x="0" y="457114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-1450349" y="40624"/>
            <a:ext cx="6762139" cy="9880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14"/>
              </a:lnSpc>
              <a:spcBef>
                <a:spcPct val="0"/>
              </a:spcBef>
            </a:pPr>
            <a:r>
              <a:rPr lang="en-US" sz="5724">
                <a:solidFill>
                  <a:srgbClr val="000000"/>
                </a:solidFill>
                <a:ea typeface="210 다락방"/>
              </a:rPr>
              <a:t>로그인성공</a:t>
            </a:r>
          </a:p>
        </p:txBody>
      </p:sp>
      <p:graphicFrame>
        <p:nvGraphicFramePr>
          <p:cNvPr name="Table 7" id="7"/>
          <p:cNvGraphicFramePr>
            <a:graphicFrameLocks noGrp="true"/>
          </p:cNvGraphicFramePr>
          <p:nvPr/>
        </p:nvGraphicFramePr>
        <p:xfrm>
          <a:off x="1780204" y="1838095"/>
          <a:ext cx="5222716" cy="800100"/>
        </p:xfrm>
        <a:graphic>
          <a:graphicData uri="http://schemas.openxmlformats.org/drawingml/2006/table">
            <a:tbl>
              <a:tblPr/>
              <a:tblGrid>
                <a:gridCol w="5222716"/>
              </a:tblGrid>
              <a:tr h="80010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31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31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31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31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name="Table 8" id="8"/>
          <p:cNvGraphicFramePr>
            <a:graphicFrameLocks noGrp="true"/>
          </p:cNvGraphicFramePr>
          <p:nvPr/>
        </p:nvGraphicFramePr>
        <p:xfrm>
          <a:off x="6954602" y="2798089"/>
          <a:ext cx="1767851" cy="800100"/>
        </p:xfrm>
        <a:graphic>
          <a:graphicData uri="http://schemas.openxmlformats.org/drawingml/2006/table">
            <a:tbl>
              <a:tblPr/>
              <a:tblGrid>
                <a:gridCol w="1767851"/>
              </a:tblGrid>
              <a:tr h="80010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31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31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31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31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AutoShape 9" id="9"/>
          <p:cNvSpPr/>
          <p:nvPr/>
        </p:nvSpPr>
        <p:spPr>
          <a:xfrm>
            <a:off x="8933337" y="3226941"/>
            <a:ext cx="1882341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5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665025" y="755075"/>
            <a:ext cx="10345341" cy="3620225"/>
          </a:xfrm>
          <a:custGeom>
            <a:avLst/>
            <a:gdLst/>
            <a:ahLst/>
            <a:cxnLst/>
            <a:rect r="r" b="b" t="t" l="l"/>
            <a:pathLst>
              <a:path h="3620225" w="10345341">
                <a:moveTo>
                  <a:pt x="0" y="0"/>
                </a:moveTo>
                <a:lnTo>
                  <a:pt x="10345340" y="0"/>
                </a:lnTo>
                <a:lnTo>
                  <a:pt x="10345340" y="3620225"/>
                </a:lnTo>
                <a:lnTo>
                  <a:pt x="0" y="36202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665025" y="4520672"/>
            <a:ext cx="9622975" cy="5198528"/>
          </a:xfrm>
          <a:custGeom>
            <a:avLst/>
            <a:gdLst/>
            <a:ahLst/>
            <a:cxnLst/>
            <a:rect r="r" b="b" t="t" l="l"/>
            <a:pathLst>
              <a:path h="5198528" w="9622975">
                <a:moveTo>
                  <a:pt x="0" y="0"/>
                </a:moveTo>
                <a:lnTo>
                  <a:pt x="9622975" y="0"/>
                </a:lnTo>
                <a:lnTo>
                  <a:pt x="9622975" y="5198528"/>
                </a:lnTo>
                <a:lnTo>
                  <a:pt x="0" y="519852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693" r="0" b="-4386"/>
            </a:stretch>
          </a:blipFill>
        </p:spPr>
      </p:sp>
      <p:graphicFrame>
        <p:nvGraphicFramePr>
          <p:cNvPr name="Table 4" id="4"/>
          <p:cNvGraphicFramePr>
            <a:graphicFrameLocks noGrp="true"/>
          </p:cNvGraphicFramePr>
          <p:nvPr/>
        </p:nvGraphicFramePr>
        <p:xfrm>
          <a:off x="8665025" y="6689791"/>
          <a:ext cx="9622975" cy="1069308"/>
        </p:xfrm>
        <a:graphic>
          <a:graphicData uri="http://schemas.openxmlformats.org/drawingml/2006/table">
            <a:tbl>
              <a:tblPr/>
              <a:tblGrid>
                <a:gridCol w="9622975"/>
              </a:tblGrid>
              <a:tr h="106930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31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31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31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31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Freeform 5" id="5"/>
          <p:cNvSpPr/>
          <p:nvPr/>
        </p:nvSpPr>
        <p:spPr>
          <a:xfrm flipH="false" flipV="false" rot="0">
            <a:off x="322444" y="1414219"/>
            <a:ext cx="7953415" cy="5547340"/>
          </a:xfrm>
          <a:custGeom>
            <a:avLst/>
            <a:gdLst/>
            <a:ahLst/>
            <a:cxnLst/>
            <a:rect r="r" b="b" t="t" l="l"/>
            <a:pathLst>
              <a:path h="5547340" w="7953415">
                <a:moveTo>
                  <a:pt x="0" y="0"/>
                </a:moveTo>
                <a:lnTo>
                  <a:pt x="7953415" y="0"/>
                </a:lnTo>
                <a:lnTo>
                  <a:pt x="7953415" y="5547340"/>
                </a:lnTo>
                <a:lnTo>
                  <a:pt x="0" y="554734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aphicFrame>
        <p:nvGraphicFramePr>
          <p:cNvPr name="Table 6" id="6"/>
          <p:cNvGraphicFramePr>
            <a:graphicFrameLocks noGrp="true"/>
          </p:cNvGraphicFramePr>
          <p:nvPr/>
        </p:nvGraphicFramePr>
        <p:xfrm>
          <a:off x="8665025" y="2622022"/>
          <a:ext cx="9622975" cy="1244864"/>
        </p:xfrm>
        <a:graphic>
          <a:graphicData uri="http://schemas.openxmlformats.org/drawingml/2006/table">
            <a:tbl>
              <a:tblPr/>
              <a:tblGrid>
                <a:gridCol w="9622975"/>
              </a:tblGrid>
              <a:tr h="124486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31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31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31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31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7" id="7"/>
          <p:cNvSpPr txBox="true"/>
          <p:nvPr/>
        </p:nvSpPr>
        <p:spPr>
          <a:xfrm rot="0">
            <a:off x="-1691516" y="47199"/>
            <a:ext cx="6762139" cy="19977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14"/>
              </a:lnSpc>
            </a:pPr>
            <a:r>
              <a:rPr lang="en-US" sz="5724">
                <a:solidFill>
                  <a:srgbClr val="000000"/>
                </a:solidFill>
                <a:ea typeface="210 다락방"/>
              </a:rPr>
              <a:t>캐시충전</a:t>
            </a:r>
          </a:p>
          <a:p>
            <a:pPr algn="ctr">
              <a:lnSpc>
                <a:spcPts val="8014"/>
              </a:lnSpc>
              <a:spcBef>
                <a:spcPct val="0"/>
              </a:spcBef>
            </a:pPr>
          </a:p>
        </p:txBody>
      </p:sp>
      <p:graphicFrame>
        <p:nvGraphicFramePr>
          <p:cNvPr name="Table 8" id="8"/>
          <p:cNvGraphicFramePr>
            <a:graphicFrameLocks noGrp="true"/>
          </p:cNvGraphicFramePr>
          <p:nvPr/>
        </p:nvGraphicFramePr>
        <p:xfrm>
          <a:off x="2868346" y="5889691"/>
          <a:ext cx="2545902" cy="800100"/>
        </p:xfrm>
        <a:graphic>
          <a:graphicData uri="http://schemas.openxmlformats.org/drawingml/2006/table">
            <a:tbl>
              <a:tblPr/>
              <a:tblGrid>
                <a:gridCol w="2545902"/>
              </a:tblGrid>
              <a:tr h="80010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31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31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31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31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name="Table 9" id="9"/>
          <p:cNvGraphicFramePr>
            <a:graphicFrameLocks noGrp="true"/>
          </p:cNvGraphicFramePr>
          <p:nvPr/>
        </p:nvGraphicFramePr>
        <p:xfrm>
          <a:off x="322444" y="1643852"/>
          <a:ext cx="4467864" cy="1842671"/>
        </p:xfrm>
        <a:graphic>
          <a:graphicData uri="http://schemas.openxmlformats.org/drawingml/2006/table">
            <a:tbl>
              <a:tblPr/>
              <a:tblGrid>
                <a:gridCol w="4467864"/>
              </a:tblGrid>
              <a:tr h="184267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31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31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31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31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5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665928" y="4560180"/>
            <a:ext cx="8379801" cy="5217612"/>
          </a:xfrm>
          <a:custGeom>
            <a:avLst/>
            <a:gdLst/>
            <a:ahLst/>
            <a:cxnLst/>
            <a:rect r="r" b="b" t="t" l="l"/>
            <a:pathLst>
              <a:path h="5217612" w="8379801">
                <a:moveTo>
                  <a:pt x="0" y="0"/>
                </a:moveTo>
                <a:lnTo>
                  <a:pt x="8379801" y="0"/>
                </a:lnTo>
                <a:lnTo>
                  <a:pt x="8379801" y="5217612"/>
                </a:lnTo>
                <a:lnTo>
                  <a:pt x="0" y="52176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aphicFrame>
        <p:nvGraphicFramePr>
          <p:cNvPr name="Table 3" id="3"/>
          <p:cNvGraphicFramePr>
            <a:graphicFrameLocks noGrp="true"/>
          </p:cNvGraphicFramePr>
          <p:nvPr/>
        </p:nvGraphicFramePr>
        <p:xfrm>
          <a:off x="9665928" y="4560180"/>
          <a:ext cx="6418191" cy="2151097"/>
        </p:xfrm>
        <a:graphic>
          <a:graphicData uri="http://schemas.openxmlformats.org/drawingml/2006/table">
            <a:tbl>
              <a:tblPr/>
              <a:tblGrid>
                <a:gridCol w="6418191"/>
              </a:tblGrid>
              <a:tr h="122015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90"/>
                        </a:lnSpc>
                        <a:defRPr/>
                      </a:pPr>
                      <a:endParaRPr lang="en-US" sz="1100"/>
                    </a:p>
                  </a:txBody>
                  <a:tcPr marL="180729" marR="180729" marT="180729" marB="180729" anchor="ctr">
                    <a:lnL cmpd="sng" algn="ctr" cap="flat" w="34292">
                      <a:solidFill>
                        <a:srgbClr val="FF31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292">
                      <a:solidFill>
                        <a:srgbClr val="FF31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292">
                      <a:solidFill>
                        <a:srgbClr val="FF31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292">
                      <a:solidFill>
                        <a:srgbClr val="FF31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name="Table 4" id="4"/>
          <p:cNvGraphicFramePr>
            <a:graphicFrameLocks noGrp="true"/>
          </p:cNvGraphicFramePr>
          <p:nvPr/>
        </p:nvGraphicFramePr>
        <p:xfrm>
          <a:off x="9665928" y="8340422"/>
          <a:ext cx="7950005" cy="1363648"/>
        </p:xfrm>
        <a:graphic>
          <a:graphicData uri="http://schemas.openxmlformats.org/drawingml/2006/table">
            <a:tbl>
              <a:tblPr/>
              <a:tblGrid>
                <a:gridCol w="7950005"/>
              </a:tblGrid>
              <a:tr h="70171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90"/>
                        </a:lnSpc>
                        <a:defRPr/>
                      </a:pPr>
                      <a:endParaRPr lang="en-US" sz="1100"/>
                    </a:p>
                  </a:txBody>
                  <a:tcPr marL="180729" marR="180729" marT="180729" marB="180729" anchor="ctr">
                    <a:lnL cmpd="sng" algn="ctr" cap="flat" w="34292">
                      <a:solidFill>
                        <a:srgbClr val="FF31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292">
                      <a:solidFill>
                        <a:srgbClr val="FF31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292">
                      <a:solidFill>
                        <a:srgbClr val="FF31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292">
                      <a:solidFill>
                        <a:srgbClr val="FF31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Freeform 5" id="5"/>
          <p:cNvSpPr/>
          <p:nvPr/>
        </p:nvSpPr>
        <p:spPr>
          <a:xfrm flipH="false" flipV="false" rot="0">
            <a:off x="276215" y="1496968"/>
            <a:ext cx="11751722" cy="2416933"/>
          </a:xfrm>
          <a:custGeom>
            <a:avLst/>
            <a:gdLst/>
            <a:ahLst/>
            <a:cxnLst/>
            <a:rect r="r" b="b" t="t" l="l"/>
            <a:pathLst>
              <a:path h="2416933" w="11751722">
                <a:moveTo>
                  <a:pt x="0" y="0"/>
                </a:moveTo>
                <a:lnTo>
                  <a:pt x="11751722" y="0"/>
                </a:lnTo>
                <a:lnTo>
                  <a:pt x="11751722" y="2416933"/>
                </a:lnTo>
                <a:lnTo>
                  <a:pt x="0" y="241693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76215" y="5558769"/>
            <a:ext cx="9134064" cy="3220435"/>
          </a:xfrm>
          <a:custGeom>
            <a:avLst/>
            <a:gdLst/>
            <a:ahLst/>
            <a:cxnLst/>
            <a:rect r="r" b="b" t="t" l="l"/>
            <a:pathLst>
              <a:path h="3220435" w="9134064">
                <a:moveTo>
                  <a:pt x="0" y="0"/>
                </a:moveTo>
                <a:lnTo>
                  <a:pt x="9134064" y="0"/>
                </a:lnTo>
                <a:lnTo>
                  <a:pt x="9134064" y="3220434"/>
                </a:lnTo>
                <a:lnTo>
                  <a:pt x="0" y="322043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aphicFrame>
        <p:nvGraphicFramePr>
          <p:cNvPr name="Table 7" id="7"/>
          <p:cNvGraphicFramePr>
            <a:graphicFrameLocks noGrp="true"/>
          </p:cNvGraphicFramePr>
          <p:nvPr/>
        </p:nvGraphicFramePr>
        <p:xfrm>
          <a:off x="276215" y="5558769"/>
          <a:ext cx="9134064" cy="3146490"/>
        </p:xfrm>
        <a:graphic>
          <a:graphicData uri="http://schemas.openxmlformats.org/drawingml/2006/table">
            <a:tbl>
              <a:tblPr/>
              <a:tblGrid>
                <a:gridCol w="6090955"/>
              </a:tblGrid>
              <a:tr h="68702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31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31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31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31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name="Table 8" id="8"/>
          <p:cNvGraphicFramePr>
            <a:graphicFrameLocks noGrp="true"/>
          </p:cNvGraphicFramePr>
          <p:nvPr/>
        </p:nvGraphicFramePr>
        <p:xfrm>
          <a:off x="276215" y="3231025"/>
          <a:ext cx="3894798" cy="800100"/>
        </p:xfrm>
        <a:graphic>
          <a:graphicData uri="http://schemas.openxmlformats.org/drawingml/2006/table">
            <a:tbl>
              <a:tblPr/>
              <a:tblGrid>
                <a:gridCol w="3894798"/>
              </a:tblGrid>
              <a:tr h="80010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31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31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31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31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9" id="9"/>
          <p:cNvSpPr txBox="true"/>
          <p:nvPr/>
        </p:nvSpPr>
        <p:spPr>
          <a:xfrm rot="0">
            <a:off x="-1640459" y="40624"/>
            <a:ext cx="6762139" cy="9880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14"/>
              </a:lnSpc>
              <a:spcBef>
                <a:spcPct val="0"/>
              </a:spcBef>
            </a:pPr>
            <a:r>
              <a:rPr lang="en-US" sz="5724">
                <a:solidFill>
                  <a:srgbClr val="000000"/>
                </a:solidFill>
                <a:ea typeface="210 다락방"/>
              </a:rPr>
              <a:t>도서 구매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5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17120" y="1377942"/>
            <a:ext cx="10550440" cy="3275522"/>
          </a:xfrm>
          <a:custGeom>
            <a:avLst/>
            <a:gdLst/>
            <a:ahLst/>
            <a:cxnLst/>
            <a:rect r="r" b="b" t="t" l="l"/>
            <a:pathLst>
              <a:path h="3275522" w="10550440">
                <a:moveTo>
                  <a:pt x="0" y="0"/>
                </a:moveTo>
                <a:lnTo>
                  <a:pt x="10550440" y="0"/>
                </a:lnTo>
                <a:lnTo>
                  <a:pt x="10550440" y="3275523"/>
                </a:lnTo>
                <a:lnTo>
                  <a:pt x="0" y="327552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aphicFrame>
        <p:nvGraphicFramePr>
          <p:cNvPr name="Table 3" id="3"/>
          <p:cNvGraphicFramePr>
            <a:graphicFrameLocks noGrp="true"/>
          </p:cNvGraphicFramePr>
          <p:nvPr/>
        </p:nvGraphicFramePr>
        <p:xfrm>
          <a:off x="317120" y="1377942"/>
          <a:ext cx="10550440" cy="3275522"/>
        </p:xfrm>
        <a:graphic>
          <a:graphicData uri="http://schemas.openxmlformats.org/drawingml/2006/table">
            <a:tbl>
              <a:tblPr/>
              <a:tblGrid>
                <a:gridCol w="10550440"/>
              </a:tblGrid>
              <a:tr h="160738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31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31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31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31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Freeform 4" id="4"/>
          <p:cNvSpPr/>
          <p:nvPr/>
        </p:nvSpPr>
        <p:spPr>
          <a:xfrm flipH="false" flipV="false" rot="0">
            <a:off x="7097930" y="4537251"/>
            <a:ext cx="11190070" cy="3611341"/>
          </a:xfrm>
          <a:custGeom>
            <a:avLst/>
            <a:gdLst/>
            <a:ahLst/>
            <a:cxnLst/>
            <a:rect r="r" b="b" t="t" l="l"/>
            <a:pathLst>
              <a:path h="3611341" w="11190070">
                <a:moveTo>
                  <a:pt x="0" y="0"/>
                </a:moveTo>
                <a:lnTo>
                  <a:pt x="11190070" y="0"/>
                </a:lnTo>
                <a:lnTo>
                  <a:pt x="11190070" y="3611340"/>
                </a:lnTo>
                <a:lnTo>
                  <a:pt x="0" y="361134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aphicFrame>
        <p:nvGraphicFramePr>
          <p:cNvPr name="Table 5" id="5"/>
          <p:cNvGraphicFramePr>
            <a:graphicFrameLocks noGrp="true"/>
          </p:cNvGraphicFramePr>
          <p:nvPr/>
        </p:nvGraphicFramePr>
        <p:xfrm>
          <a:off x="7097930" y="4499283"/>
          <a:ext cx="11190070" cy="3687275"/>
        </p:xfrm>
        <a:graphic>
          <a:graphicData uri="http://schemas.openxmlformats.org/drawingml/2006/table">
            <a:tbl>
              <a:tblPr/>
              <a:tblGrid>
                <a:gridCol w="11190070"/>
              </a:tblGrid>
              <a:tr h="368727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31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31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31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31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Freeform 6" id="6"/>
          <p:cNvSpPr/>
          <p:nvPr/>
        </p:nvSpPr>
        <p:spPr>
          <a:xfrm flipH="false" flipV="false" rot="0">
            <a:off x="7097930" y="8515255"/>
            <a:ext cx="11190070" cy="743045"/>
          </a:xfrm>
          <a:custGeom>
            <a:avLst/>
            <a:gdLst/>
            <a:ahLst/>
            <a:cxnLst/>
            <a:rect r="r" b="b" t="t" l="l"/>
            <a:pathLst>
              <a:path h="743045" w="11190070">
                <a:moveTo>
                  <a:pt x="0" y="0"/>
                </a:moveTo>
                <a:lnTo>
                  <a:pt x="11190070" y="0"/>
                </a:lnTo>
                <a:lnTo>
                  <a:pt x="11190070" y="743045"/>
                </a:lnTo>
                <a:lnTo>
                  <a:pt x="0" y="74304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1731" r="0" b="-1731"/>
            </a:stretch>
          </a:blipFill>
        </p:spPr>
      </p:sp>
      <p:graphicFrame>
        <p:nvGraphicFramePr>
          <p:cNvPr name="Table 7" id="7"/>
          <p:cNvGraphicFramePr>
            <a:graphicFrameLocks noGrp="true"/>
          </p:cNvGraphicFramePr>
          <p:nvPr/>
        </p:nvGraphicFramePr>
        <p:xfrm>
          <a:off x="7097930" y="8515255"/>
          <a:ext cx="11190070" cy="800100"/>
        </p:xfrm>
        <a:graphic>
          <a:graphicData uri="http://schemas.openxmlformats.org/drawingml/2006/table">
            <a:tbl>
              <a:tblPr/>
              <a:tblGrid>
                <a:gridCol w="11190070"/>
              </a:tblGrid>
              <a:tr h="20287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31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31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31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31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8" id="8"/>
          <p:cNvSpPr txBox="true"/>
          <p:nvPr/>
        </p:nvSpPr>
        <p:spPr>
          <a:xfrm rot="0">
            <a:off x="-1850239" y="40624"/>
            <a:ext cx="9893707" cy="9880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14"/>
              </a:lnSpc>
              <a:spcBef>
                <a:spcPct val="0"/>
              </a:spcBef>
            </a:pPr>
            <a:r>
              <a:rPr lang="en-US" sz="5724">
                <a:solidFill>
                  <a:srgbClr val="000000"/>
                </a:solidFill>
                <a:latin typeface="210 다락방"/>
                <a:ea typeface="210 다락방"/>
              </a:rPr>
              <a:t>도서 구매(영수증)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5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995044" y="6434543"/>
            <a:ext cx="14761109" cy="2376255"/>
          </a:xfrm>
          <a:custGeom>
            <a:avLst/>
            <a:gdLst/>
            <a:ahLst/>
            <a:cxnLst/>
            <a:rect r="r" b="b" t="t" l="l"/>
            <a:pathLst>
              <a:path h="2376255" w="14761109">
                <a:moveTo>
                  <a:pt x="0" y="0"/>
                </a:moveTo>
                <a:lnTo>
                  <a:pt x="14761109" y="0"/>
                </a:lnTo>
                <a:lnTo>
                  <a:pt x="14761109" y="2376255"/>
                </a:lnTo>
                <a:lnTo>
                  <a:pt x="0" y="23762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aphicFrame>
        <p:nvGraphicFramePr>
          <p:cNvPr name="Table 3" id="3"/>
          <p:cNvGraphicFramePr>
            <a:graphicFrameLocks noGrp="true"/>
          </p:cNvGraphicFramePr>
          <p:nvPr/>
        </p:nvGraphicFramePr>
        <p:xfrm>
          <a:off x="2995044" y="7094721"/>
          <a:ext cx="14761109" cy="1742699"/>
        </p:xfrm>
        <a:graphic>
          <a:graphicData uri="http://schemas.openxmlformats.org/drawingml/2006/table">
            <a:tbl>
              <a:tblPr/>
              <a:tblGrid>
                <a:gridCol w="5236796"/>
              </a:tblGrid>
              <a:tr h="58714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31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31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31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31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Freeform 4" id="4"/>
          <p:cNvSpPr/>
          <p:nvPr/>
        </p:nvSpPr>
        <p:spPr>
          <a:xfrm flipH="false" flipV="false" rot="0">
            <a:off x="743872" y="1875096"/>
            <a:ext cx="14237130" cy="3710100"/>
          </a:xfrm>
          <a:custGeom>
            <a:avLst/>
            <a:gdLst/>
            <a:ahLst/>
            <a:cxnLst/>
            <a:rect r="r" b="b" t="t" l="l"/>
            <a:pathLst>
              <a:path h="3710100" w="14237130">
                <a:moveTo>
                  <a:pt x="0" y="0"/>
                </a:moveTo>
                <a:lnTo>
                  <a:pt x="14237130" y="0"/>
                </a:lnTo>
                <a:lnTo>
                  <a:pt x="14237130" y="3710100"/>
                </a:lnTo>
                <a:lnTo>
                  <a:pt x="0" y="37101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aphicFrame>
        <p:nvGraphicFramePr>
          <p:cNvPr name="Table 5" id="5"/>
          <p:cNvGraphicFramePr>
            <a:graphicFrameLocks noGrp="true"/>
          </p:cNvGraphicFramePr>
          <p:nvPr/>
        </p:nvGraphicFramePr>
        <p:xfrm>
          <a:off x="743872" y="1875096"/>
          <a:ext cx="14237130" cy="3710100"/>
        </p:xfrm>
        <a:graphic>
          <a:graphicData uri="http://schemas.openxmlformats.org/drawingml/2006/table">
            <a:tbl>
              <a:tblPr/>
              <a:tblGrid>
                <a:gridCol w="14237130"/>
              </a:tblGrid>
              <a:tr h="151940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31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31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31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31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6" id="6"/>
          <p:cNvSpPr txBox="true"/>
          <p:nvPr/>
        </p:nvSpPr>
        <p:spPr>
          <a:xfrm rot="0">
            <a:off x="-1656179" y="37674"/>
            <a:ext cx="6762139" cy="9880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14"/>
              </a:lnSpc>
              <a:spcBef>
                <a:spcPct val="0"/>
              </a:spcBef>
            </a:pPr>
            <a:r>
              <a:rPr lang="en-US" sz="5724">
                <a:solidFill>
                  <a:srgbClr val="000000"/>
                </a:solidFill>
                <a:ea typeface="210 다락방"/>
              </a:rPr>
              <a:t>추천 도서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5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27858" y="1220897"/>
            <a:ext cx="11424878" cy="4093915"/>
          </a:xfrm>
          <a:custGeom>
            <a:avLst/>
            <a:gdLst/>
            <a:ahLst/>
            <a:cxnLst/>
            <a:rect r="r" b="b" t="t" l="l"/>
            <a:pathLst>
              <a:path h="4093915" w="11424878">
                <a:moveTo>
                  <a:pt x="0" y="0"/>
                </a:moveTo>
                <a:lnTo>
                  <a:pt x="11424878" y="0"/>
                </a:lnTo>
                <a:lnTo>
                  <a:pt x="11424878" y="4093915"/>
                </a:lnTo>
                <a:lnTo>
                  <a:pt x="0" y="40939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847631" y="5524362"/>
            <a:ext cx="13681052" cy="4276869"/>
          </a:xfrm>
          <a:custGeom>
            <a:avLst/>
            <a:gdLst/>
            <a:ahLst/>
            <a:cxnLst/>
            <a:rect r="r" b="b" t="t" l="l"/>
            <a:pathLst>
              <a:path h="4276869" w="13681052">
                <a:moveTo>
                  <a:pt x="0" y="0"/>
                </a:moveTo>
                <a:lnTo>
                  <a:pt x="13681051" y="0"/>
                </a:lnTo>
                <a:lnTo>
                  <a:pt x="13681051" y="4276869"/>
                </a:lnTo>
                <a:lnTo>
                  <a:pt x="0" y="427686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-1299804" y="18624"/>
            <a:ext cx="6762139" cy="9880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14"/>
              </a:lnSpc>
              <a:spcBef>
                <a:spcPct val="0"/>
              </a:spcBef>
            </a:pPr>
            <a:r>
              <a:rPr lang="en-US" sz="5724">
                <a:solidFill>
                  <a:srgbClr val="000000"/>
                </a:solidFill>
                <a:ea typeface="210 다락방"/>
              </a:rPr>
              <a:t>이달의 도서</a:t>
            </a:r>
          </a:p>
        </p:txBody>
      </p:sp>
      <p:graphicFrame>
        <p:nvGraphicFramePr>
          <p:cNvPr name="Table 5" id="5"/>
          <p:cNvGraphicFramePr>
            <a:graphicFrameLocks noGrp="true"/>
          </p:cNvGraphicFramePr>
          <p:nvPr/>
        </p:nvGraphicFramePr>
        <p:xfrm>
          <a:off x="5719997" y="8441632"/>
          <a:ext cx="4968160" cy="1455590"/>
        </p:xfrm>
        <a:graphic>
          <a:graphicData uri="http://schemas.openxmlformats.org/drawingml/2006/table">
            <a:tbl>
              <a:tblPr/>
              <a:tblGrid>
                <a:gridCol w="1762553"/>
              </a:tblGrid>
              <a:tr h="58778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31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31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31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31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5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24843" y="1221488"/>
            <a:ext cx="8819157" cy="4943574"/>
          </a:xfrm>
          <a:custGeom>
            <a:avLst/>
            <a:gdLst/>
            <a:ahLst/>
            <a:cxnLst/>
            <a:rect r="r" b="b" t="t" l="l"/>
            <a:pathLst>
              <a:path h="4943574" w="8819157">
                <a:moveTo>
                  <a:pt x="0" y="0"/>
                </a:moveTo>
                <a:lnTo>
                  <a:pt x="8819157" y="0"/>
                </a:lnTo>
                <a:lnTo>
                  <a:pt x="8819157" y="4943574"/>
                </a:lnTo>
                <a:lnTo>
                  <a:pt x="0" y="494357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17259" b="0"/>
            </a:stretch>
          </a:blipFill>
        </p:spPr>
      </p:sp>
      <p:graphicFrame>
        <p:nvGraphicFramePr>
          <p:cNvPr name="Table 3" id="3"/>
          <p:cNvGraphicFramePr>
            <a:graphicFrameLocks noGrp="true"/>
          </p:cNvGraphicFramePr>
          <p:nvPr/>
        </p:nvGraphicFramePr>
        <p:xfrm>
          <a:off x="324843" y="1221488"/>
          <a:ext cx="8819157" cy="4145663"/>
        </p:xfrm>
        <a:graphic>
          <a:graphicData uri="http://schemas.openxmlformats.org/drawingml/2006/table">
            <a:tbl>
              <a:tblPr/>
              <a:tblGrid>
                <a:gridCol w="6623609"/>
              </a:tblGrid>
              <a:tr h="414566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31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31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31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31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Freeform 4" id="4"/>
          <p:cNvSpPr/>
          <p:nvPr/>
        </p:nvSpPr>
        <p:spPr>
          <a:xfrm flipH="false" flipV="false" rot="0">
            <a:off x="6393590" y="5960360"/>
            <a:ext cx="11664875" cy="3954569"/>
          </a:xfrm>
          <a:custGeom>
            <a:avLst/>
            <a:gdLst/>
            <a:ahLst/>
            <a:cxnLst/>
            <a:rect r="r" b="b" t="t" l="l"/>
            <a:pathLst>
              <a:path h="3954569" w="11664875">
                <a:moveTo>
                  <a:pt x="0" y="0"/>
                </a:moveTo>
                <a:lnTo>
                  <a:pt x="11664875" y="0"/>
                </a:lnTo>
                <a:lnTo>
                  <a:pt x="11664875" y="3954570"/>
                </a:lnTo>
                <a:lnTo>
                  <a:pt x="0" y="395457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-885029" y="40624"/>
            <a:ext cx="7907014" cy="9880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14"/>
              </a:lnSpc>
              <a:spcBef>
                <a:spcPct val="0"/>
              </a:spcBef>
            </a:pPr>
            <a:r>
              <a:rPr lang="en-US" sz="5724">
                <a:solidFill>
                  <a:srgbClr val="000000"/>
                </a:solidFill>
                <a:latin typeface="210 다락방"/>
                <a:ea typeface="210 다락방"/>
              </a:rPr>
              <a:t>후기 게시판(목록)</a:t>
            </a:r>
          </a:p>
        </p:txBody>
      </p:sp>
      <p:graphicFrame>
        <p:nvGraphicFramePr>
          <p:cNvPr name="Table 6" id="6"/>
          <p:cNvGraphicFramePr>
            <a:graphicFrameLocks noGrp="true"/>
          </p:cNvGraphicFramePr>
          <p:nvPr/>
        </p:nvGraphicFramePr>
        <p:xfrm>
          <a:off x="6393590" y="7469888"/>
          <a:ext cx="11664875" cy="1492966"/>
        </p:xfrm>
        <a:graphic>
          <a:graphicData uri="http://schemas.openxmlformats.org/drawingml/2006/table">
            <a:tbl>
              <a:tblPr/>
              <a:tblGrid>
                <a:gridCol w="11548969"/>
              </a:tblGrid>
              <a:tr h="149296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31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31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31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31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5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71498" y="1294305"/>
            <a:ext cx="7199602" cy="3063098"/>
          </a:xfrm>
          <a:custGeom>
            <a:avLst/>
            <a:gdLst/>
            <a:ahLst/>
            <a:cxnLst/>
            <a:rect r="r" b="b" t="t" l="l"/>
            <a:pathLst>
              <a:path h="3063098" w="7199602">
                <a:moveTo>
                  <a:pt x="0" y="0"/>
                </a:moveTo>
                <a:lnTo>
                  <a:pt x="7199601" y="0"/>
                </a:lnTo>
                <a:lnTo>
                  <a:pt x="7199601" y="3063098"/>
                </a:lnTo>
                <a:lnTo>
                  <a:pt x="0" y="30630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20372" b="0"/>
            </a:stretch>
          </a:blipFill>
        </p:spPr>
      </p:sp>
      <p:graphicFrame>
        <p:nvGraphicFramePr>
          <p:cNvPr name="Table 3" id="3"/>
          <p:cNvGraphicFramePr>
            <a:graphicFrameLocks noGrp="true"/>
          </p:cNvGraphicFramePr>
          <p:nvPr/>
        </p:nvGraphicFramePr>
        <p:xfrm>
          <a:off x="300073" y="1259116"/>
          <a:ext cx="7171027" cy="3098287"/>
        </p:xfrm>
        <a:graphic>
          <a:graphicData uri="http://schemas.openxmlformats.org/drawingml/2006/table">
            <a:tbl>
              <a:tblPr/>
              <a:tblGrid>
                <a:gridCol w="5983824"/>
              </a:tblGrid>
              <a:tr h="309828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31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31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31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31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Freeform 4" id="4"/>
          <p:cNvSpPr/>
          <p:nvPr/>
        </p:nvSpPr>
        <p:spPr>
          <a:xfrm flipH="false" flipV="false" rot="0">
            <a:off x="7619990" y="247720"/>
            <a:ext cx="10533319" cy="9703065"/>
          </a:xfrm>
          <a:custGeom>
            <a:avLst/>
            <a:gdLst/>
            <a:ahLst/>
            <a:cxnLst/>
            <a:rect r="r" b="b" t="t" l="l"/>
            <a:pathLst>
              <a:path h="9703065" w="10533319">
                <a:moveTo>
                  <a:pt x="0" y="0"/>
                </a:moveTo>
                <a:lnTo>
                  <a:pt x="10533319" y="0"/>
                </a:lnTo>
                <a:lnTo>
                  <a:pt x="10533319" y="9703064"/>
                </a:lnTo>
                <a:lnTo>
                  <a:pt x="0" y="970306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1278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-310176" y="37674"/>
            <a:ext cx="6762139" cy="9880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14"/>
              </a:lnSpc>
              <a:spcBef>
                <a:spcPct val="0"/>
              </a:spcBef>
            </a:pPr>
            <a:r>
              <a:rPr lang="en-US" sz="5724">
                <a:solidFill>
                  <a:srgbClr val="000000"/>
                </a:solidFill>
                <a:latin typeface="210 다락방"/>
                <a:ea typeface="210 다락방"/>
              </a:rPr>
              <a:t>후기 게시판(등록)</a:t>
            </a:r>
          </a:p>
        </p:txBody>
      </p:sp>
      <p:graphicFrame>
        <p:nvGraphicFramePr>
          <p:cNvPr name="Table 6" id="6"/>
          <p:cNvGraphicFramePr>
            <a:graphicFrameLocks noGrp="true"/>
          </p:cNvGraphicFramePr>
          <p:nvPr/>
        </p:nvGraphicFramePr>
        <p:xfrm>
          <a:off x="8007227" y="2825854"/>
          <a:ext cx="3290440" cy="985300"/>
        </p:xfrm>
        <a:graphic>
          <a:graphicData uri="http://schemas.openxmlformats.org/drawingml/2006/table">
            <a:tbl>
              <a:tblPr/>
              <a:tblGrid>
                <a:gridCol w="1703557"/>
              </a:tblGrid>
              <a:tr h="98530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31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31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31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31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name="Table 7" id="7"/>
          <p:cNvGraphicFramePr>
            <a:graphicFrameLocks noGrp="true"/>
          </p:cNvGraphicFramePr>
          <p:nvPr/>
        </p:nvGraphicFramePr>
        <p:xfrm>
          <a:off x="7619990" y="6119067"/>
          <a:ext cx="10668010" cy="1248057"/>
        </p:xfrm>
        <a:graphic>
          <a:graphicData uri="http://schemas.openxmlformats.org/drawingml/2006/table">
            <a:tbl>
              <a:tblPr/>
              <a:tblGrid>
                <a:gridCol w="10668010"/>
              </a:tblGrid>
              <a:tr h="124805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31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31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31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31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5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15248" y="1401965"/>
            <a:ext cx="7336740" cy="3597228"/>
          </a:xfrm>
          <a:custGeom>
            <a:avLst/>
            <a:gdLst/>
            <a:ahLst/>
            <a:cxnLst/>
            <a:rect r="r" b="b" t="t" l="l"/>
            <a:pathLst>
              <a:path h="3597228" w="7336740">
                <a:moveTo>
                  <a:pt x="0" y="0"/>
                </a:moveTo>
                <a:lnTo>
                  <a:pt x="7336740" y="0"/>
                </a:lnTo>
                <a:lnTo>
                  <a:pt x="7336740" y="3597228"/>
                </a:lnTo>
                <a:lnTo>
                  <a:pt x="0" y="35972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11449" b="0"/>
            </a:stretch>
          </a:blipFill>
        </p:spPr>
      </p:sp>
      <p:graphicFrame>
        <p:nvGraphicFramePr>
          <p:cNvPr name="Table 3" id="3"/>
          <p:cNvGraphicFramePr>
            <a:graphicFrameLocks noGrp="true"/>
          </p:cNvGraphicFramePr>
          <p:nvPr/>
        </p:nvGraphicFramePr>
        <p:xfrm>
          <a:off x="315248" y="1300947"/>
          <a:ext cx="7336740" cy="3637568"/>
        </p:xfrm>
        <a:graphic>
          <a:graphicData uri="http://schemas.openxmlformats.org/drawingml/2006/table">
            <a:tbl>
              <a:tblPr/>
              <a:tblGrid>
                <a:gridCol w="6122103"/>
              </a:tblGrid>
              <a:tr h="363756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31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31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31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31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Freeform 4" id="4"/>
          <p:cNvSpPr/>
          <p:nvPr/>
        </p:nvSpPr>
        <p:spPr>
          <a:xfrm flipH="false" flipV="false" rot="0">
            <a:off x="7796664" y="926888"/>
            <a:ext cx="10365372" cy="8331412"/>
          </a:xfrm>
          <a:custGeom>
            <a:avLst/>
            <a:gdLst/>
            <a:ahLst/>
            <a:cxnLst/>
            <a:rect r="r" b="b" t="t" l="l"/>
            <a:pathLst>
              <a:path h="8331412" w="10365372">
                <a:moveTo>
                  <a:pt x="0" y="0"/>
                </a:moveTo>
                <a:lnTo>
                  <a:pt x="10365373" y="0"/>
                </a:lnTo>
                <a:lnTo>
                  <a:pt x="10365373" y="8331412"/>
                </a:lnTo>
                <a:lnTo>
                  <a:pt x="0" y="83314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-472101" y="37674"/>
            <a:ext cx="8439685" cy="9880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14"/>
              </a:lnSpc>
              <a:spcBef>
                <a:spcPct val="0"/>
              </a:spcBef>
            </a:pPr>
            <a:r>
              <a:rPr lang="en-US" sz="5724">
                <a:solidFill>
                  <a:srgbClr val="000000"/>
                </a:solidFill>
                <a:latin typeface="210 다락방"/>
                <a:ea typeface="210 다락방"/>
              </a:rPr>
              <a:t>후기 게시판(상세읽기)</a:t>
            </a:r>
          </a:p>
        </p:txBody>
      </p:sp>
      <p:graphicFrame>
        <p:nvGraphicFramePr>
          <p:cNvPr name="Table 6" id="6"/>
          <p:cNvGraphicFramePr>
            <a:graphicFrameLocks noGrp="true"/>
          </p:cNvGraphicFramePr>
          <p:nvPr/>
        </p:nvGraphicFramePr>
        <p:xfrm>
          <a:off x="8551923" y="3477387"/>
          <a:ext cx="6676220" cy="1243141"/>
        </p:xfrm>
        <a:graphic>
          <a:graphicData uri="http://schemas.openxmlformats.org/drawingml/2006/table">
            <a:tbl>
              <a:tblPr/>
              <a:tblGrid>
                <a:gridCol w="5517130"/>
              </a:tblGrid>
              <a:tr h="81162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31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31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31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31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name="Table 7" id="7"/>
          <p:cNvGraphicFramePr>
            <a:graphicFrameLocks noGrp="true"/>
          </p:cNvGraphicFramePr>
          <p:nvPr/>
        </p:nvGraphicFramePr>
        <p:xfrm>
          <a:off x="8551923" y="5485624"/>
          <a:ext cx="6676220" cy="3772676"/>
        </p:xfrm>
        <a:graphic>
          <a:graphicData uri="http://schemas.openxmlformats.org/drawingml/2006/table">
            <a:tbl>
              <a:tblPr/>
              <a:tblGrid>
                <a:gridCol w="5176536"/>
              </a:tblGrid>
              <a:tr h="377267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31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31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31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31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5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12900" y="2005878"/>
            <a:ext cx="7133558" cy="1979752"/>
          </a:xfrm>
          <a:custGeom>
            <a:avLst/>
            <a:gdLst/>
            <a:ahLst/>
            <a:cxnLst/>
            <a:rect r="r" b="b" t="t" l="l"/>
            <a:pathLst>
              <a:path h="1979752" w="7133558">
                <a:moveTo>
                  <a:pt x="0" y="0"/>
                </a:moveTo>
                <a:lnTo>
                  <a:pt x="7133558" y="0"/>
                </a:lnTo>
                <a:lnTo>
                  <a:pt x="7133558" y="1979753"/>
                </a:lnTo>
                <a:lnTo>
                  <a:pt x="0" y="197975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26808" b="0"/>
            </a:stretch>
          </a:blipFill>
        </p:spPr>
      </p:sp>
      <p:graphicFrame>
        <p:nvGraphicFramePr>
          <p:cNvPr name="Table 3" id="3"/>
          <p:cNvGraphicFramePr>
            <a:graphicFrameLocks noGrp="true"/>
          </p:cNvGraphicFramePr>
          <p:nvPr/>
        </p:nvGraphicFramePr>
        <p:xfrm>
          <a:off x="212900" y="2005878"/>
          <a:ext cx="7834426" cy="2125830"/>
        </p:xfrm>
        <a:graphic>
          <a:graphicData uri="http://schemas.openxmlformats.org/drawingml/2006/table">
            <a:tbl>
              <a:tblPr/>
              <a:tblGrid>
                <a:gridCol w="6537394"/>
              </a:tblGrid>
              <a:tr h="212583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67"/>
                        </a:lnSpc>
                        <a:defRPr/>
                      </a:pPr>
                      <a:endParaRPr lang="en-US" sz="1100"/>
                    </a:p>
                  </a:txBody>
                  <a:tcPr marL="209217" marR="209217" marT="209217" marB="209217" anchor="ctr">
                    <a:lnL cmpd="sng" algn="ctr" cap="flat" w="45954">
                      <a:solidFill>
                        <a:srgbClr val="FF31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5954">
                      <a:solidFill>
                        <a:srgbClr val="FF31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5954">
                      <a:solidFill>
                        <a:srgbClr val="FF31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5954">
                      <a:solidFill>
                        <a:srgbClr val="FF31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Freeform 4" id="4"/>
          <p:cNvSpPr/>
          <p:nvPr/>
        </p:nvSpPr>
        <p:spPr>
          <a:xfrm flipH="false" flipV="false" rot="0">
            <a:off x="6442989" y="5613584"/>
            <a:ext cx="11224833" cy="3644716"/>
          </a:xfrm>
          <a:custGeom>
            <a:avLst/>
            <a:gdLst/>
            <a:ahLst/>
            <a:cxnLst/>
            <a:rect r="r" b="b" t="t" l="l"/>
            <a:pathLst>
              <a:path h="3644716" w="11224833">
                <a:moveTo>
                  <a:pt x="0" y="0"/>
                </a:moveTo>
                <a:lnTo>
                  <a:pt x="11224833" y="0"/>
                </a:lnTo>
                <a:lnTo>
                  <a:pt x="11224833" y="3644716"/>
                </a:lnTo>
                <a:lnTo>
                  <a:pt x="0" y="36447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32519" r="0" b="-23558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248316" y="1293070"/>
            <a:ext cx="8626654" cy="3014132"/>
          </a:xfrm>
          <a:custGeom>
            <a:avLst/>
            <a:gdLst/>
            <a:ahLst/>
            <a:cxnLst/>
            <a:rect r="r" b="b" t="t" l="l"/>
            <a:pathLst>
              <a:path h="3014132" w="8626654">
                <a:moveTo>
                  <a:pt x="0" y="0"/>
                </a:moveTo>
                <a:lnTo>
                  <a:pt x="8626654" y="0"/>
                </a:lnTo>
                <a:lnTo>
                  <a:pt x="8626654" y="3014132"/>
                </a:lnTo>
                <a:lnTo>
                  <a:pt x="0" y="301413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-99999"/>
            </a:stretch>
          </a:blipFill>
        </p:spPr>
      </p:sp>
      <p:graphicFrame>
        <p:nvGraphicFramePr>
          <p:cNvPr name="Table 6" id="6"/>
          <p:cNvGraphicFramePr>
            <a:graphicFrameLocks noGrp="true"/>
          </p:cNvGraphicFramePr>
          <p:nvPr/>
        </p:nvGraphicFramePr>
        <p:xfrm>
          <a:off x="8248316" y="1293070"/>
          <a:ext cx="8626654" cy="3014132"/>
        </p:xfrm>
        <a:graphic>
          <a:graphicData uri="http://schemas.openxmlformats.org/drawingml/2006/table">
            <a:tbl>
              <a:tblPr/>
              <a:tblGrid>
                <a:gridCol w="8626654"/>
              </a:tblGrid>
              <a:tr h="301413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31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31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31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31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7" id="7"/>
          <p:cNvSpPr txBox="true"/>
          <p:nvPr/>
        </p:nvSpPr>
        <p:spPr>
          <a:xfrm rot="0">
            <a:off x="-319150" y="37674"/>
            <a:ext cx="6762139" cy="9880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14"/>
              </a:lnSpc>
              <a:spcBef>
                <a:spcPct val="0"/>
              </a:spcBef>
            </a:pPr>
            <a:r>
              <a:rPr lang="en-US" sz="5724">
                <a:solidFill>
                  <a:srgbClr val="000000"/>
                </a:solidFill>
                <a:latin typeface="210 다락방"/>
                <a:ea typeface="210 다락방"/>
              </a:rPr>
              <a:t>후기 게시판(수정)</a:t>
            </a:r>
          </a:p>
        </p:txBody>
      </p:sp>
      <p:graphicFrame>
        <p:nvGraphicFramePr>
          <p:cNvPr name="Table 8" id="8"/>
          <p:cNvGraphicFramePr>
            <a:graphicFrameLocks noGrp="true"/>
          </p:cNvGraphicFramePr>
          <p:nvPr/>
        </p:nvGraphicFramePr>
        <p:xfrm>
          <a:off x="6442989" y="6236745"/>
          <a:ext cx="11224833" cy="1280054"/>
        </p:xfrm>
        <a:graphic>
          <a:graphicData uri="http://schemas.openxmlformats.org/drawingml/2006/table">
            <a:tbl>
              <a:tblPr/>
              <a:tblGrid>
                <a:gridCol w="11224833"/>
              </a:tblGrid>
              <a:tr h="128005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31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31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31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31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5394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703794" y="6052861"/>
            <a:ext cx="4584206" cy="4234139"/>
          </a:xfrm>
          <a:custGeom>
            <a:avLst/>
            <a:gdLst/>
            <a:ahLst/>
            <a:cxnLst/>
            <a:rect r="r" b="b" t="t" l="l"/>
            <a:pathLst>
              <a:path h="4234139" w="4584206">
                <a:moveTo>
                  <a:pt x="0" y="0"/>
                </a:moveTo>
                <a:lnTo>
                  <a:pt x="4584206" y="0"/>
                </a:lnTo>
                <a:lnTo>
                  <a:pt x="4584206" y="4234139"/>
                </a:lnTo>
                <a:lnTo>
                  <a:pt x="0" y="423413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7324101"/>
            <a:ext cx="2553143" cy="1934199"/>
          </a:xfrm>
          <a:custGeom>
            <a:avLst/>
            <a:gdLst/>
            <a:ahLst/>
            <a:cxnLst/>
            <a:rect r="r" b="b" t="t" l="l"/>
            <a:pathLst>
              <a:path h="1934199" w="2553143">
                <a:moveTo>
                  <a:pt x="0" y="0"/>
                </a:moveTo>
                <a:lnTo>
                  <a:pt x="2553143" y="0"/>
                </a:lnTo>
                <a:lnTo>
                  <a:pt x="2553143" y="1934199"/>
                </a:lnTo>
                <a:lnTo>
                  <a:pt x="0" y="193419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70106" y="2560510"/>
            <a:ext cx="17550011" cy="5571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94"/>
              </a:lnSpc>
            </a:pPr>
            <a:r>
              <a:rPr lang="en-US" sz="5281">
                <a:solidFill>
                  <a:srgbClr val="FFF5D6"/>
                </a:solidFill>
                <a:ea typeface="210 다락방"/>
              </a:rPr>
              <a:t>현재 </a:t>
            </a:r>
            <a:r>
              <a:rPr lang="en-US" sz="5281">
                <a:solidFill>
                  <a:srgbClr val="ED825D"/>
                </a:solidFill>
                <a:ea typeface="210 다락방"/>
              </a:rPr>
              <a:t>천재교육</a:t>
            </a:r>
            <a:r>
              <a:rPr lang="en-US" sz="5281">
                <a:solidFill>
                  <a:srgbClr val="FFF5D6"/>
                </a:solidFill>
                <a:latin typeface="210 다락방"/>
                <a:ea typeface="210 다락방"/>
              </a:rPr>
              <a:t>은 대한민국 교육분야의 대표적인 출판 회사로써 많은 학생들과 학부모들의 관심을 받고 있음.</a:t>
            </a:r>
          </a:p>
          <a:p>
            <a:pPr algn="ctr">
              <a:lnSpc>
                <a:spcPts val="7394"/>
              </a:lnSpc>
            </a:pPr>
          </a:p>
          <a:p>
            <a:pPr algn="ctr">
              <a:lnSpc>
                <a:spcPts val="7394"/>
              </a:lnSpc>
            </a:pPr>
            <a:r>
              <a:rPr lang="en-US" sz="5281">
                <a:solidFill>
                  <a:srgbClr val="FFF5D6"/>
                </a:solidFill>
                <a:latin typeface="210 다락방"/>
                <a:ea typeface="210 다락방"/>
              </a:rPr>
              <a:t>이에 따라, 천재교육과 함께 하고자 하는 마음을 담아 </a:t>
            </a:r>
          </a:p>
          <a:p>
            <a:pPr algn="ctr">
              <a:lnSpc>
                <a:spcPts val="7394"/>
              </a:lnSpc>
            </a:pPr>
            <a:r>
              <a:rPr lang="en-US" sz="5281">
                <a:solidFill>
                  <a:srgbClr val="FFF5D6"/>
                </a:solidFill>
                <a:latin typeface="210 다락방"/>
              </a:rPr>
              <a:t>'</a:t>
            </a:r>
            <a:r>
              <a:rPr lang="en-US" sz="5281">
                <a:solidFill>
                  <a:srgbClr val="ED825D"/>
                </a:solidFill>
                <a:latin typeface="210 다락방"/>
              </a:rPr>
              <a:t>book store</a:t>
            </a:r>
            <a:r>
              <a:rPr lang="en-US" sz="5281">
                <a:solidFill>
                  <a:srgbClr val="FFF5D6"/>
                </a:solidFill>
                <a:latin typeface="210 다락방"/>
                <a:ea typeface="210 다락방"/>
              </a:rPr>
              <a:t>'를 주제로 선정하여 </a:t>
            </a:r>
          </a:p>
          <a:p>
            <a:pPr algn="ctr">
              <a:lnSpc>
                <a:spcPts val="7394"/>
              </a:lnSpc>
              <a:spcBef>
                <a:spcPct val="0"/>
              </a:spcBef>
            </a:pPr>
            <a:r>
              <a:rPr lang="en-US" sz="5281">
                <a:solidFill>
                  <a:srgbClr val="FFF5D6"/>
                </a:solidFill>
                <a:latin typeface="210 다락방"/>
                <a:ea typeface="210 다락방"/>
              </a:rPr>
              <a:t>프로젝트를 진행하게 되었음.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-238336" y="491279"/>
            <a:ext cx="6010087" cy="82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1515618" indent="-757809" lvl="1">
              <a:lnSpc>
                <a:spcPts val="5966"/>
              </a:lnSpc>
              <a:buFont typeface="Arial"/>
              <a:buChar char="•"/>
            </a:pPr>
            <a:r>
              <a:rPr lang="en-US" sz="7019">
                <a:solidFill>
                  <a:srgbClr val="FFF5D6"/>
                </a:solidFill>
                <a:ea typeface="210 다락방"/>
              </a:rPr>
              <a:t>기획 의도</a:t>
            </a: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5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86219" y="1178243"/>
            <a:ext cx="8107274" cy="4107686"/>
          </a:xfrm>
          <a:custGeom>
            <a:avLst/>
            <a:gdLst/>
            <a:ahLst/>
            <a:cxnLst/>
            <a:rect r="r" b="b" t="t" l="l"/>
            <a:pathLst>
              <a:path h="4107686" w="8107274">
                <a:moveTo>
                  <a:pt x="0" y="0"/>
                </a:moveTo>
                <a:lnTo>
                  <a:pt x="8107274" y="0"/>
                </a:lnTo>
                <a:lnTo>
                  <a:pt x="8107274" y="4107686"/>
                </a:lnTo>
                <a:lnTo>
                  <a:pt x="0" y="41076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aphicFrame>
        <p:nvGraphicFramePr>
          <p:cNvPr name="Table 3" id="3"/>
          <p:cNvGraphicFramePr>
            <a:graphicFrameLocks noGrp="true"/>
          </p:cNvGraphicFramePr>
          <p:nvPr/>
        </p:nvGraphicFramePr>
        <p:xfrm>
          <a:off x="3375563" y="3089210"/>
          <a:ext cx="1554768" cy="800100"/>
        </p:xfrm>
        <a:graphic>
          <a:graphicData uri="http://schemas.openxmlformats.org/drawingml/2006/table">
            <a:tbl>
              <a:tblPr/>
              <a:tblGrid>
                <a:gridCol w="1029952"/>
              </a:tblGrid>
              <a:tr h="80010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31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31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31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31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name="Table 4" id="4"/>
          <p:cNvGraphicFramePr>
            <a:graphicFrameLocks noGrp="true"/>
          </p:cNvGraphicFramePr>
          <p:nvPr/>
        </p:nvGraphicFramePr>
        <p:xfrm>
          <a:off x="286219" y="4581412"/>
          <a:ext cx="2890409" cy="800100"/>
        </p:xfrm>
        <a:graphic>
          <a:graphicData uri="http://schemas.openxmlformats.org/drawingml/2006/table">
            <a:tbl>
              <a:tblPr/>
              <a:tblGrid>
                <a:gridCol w="2267848"/>
              </a:tblGrid>
              <a:tr h="80010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31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31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31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31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Freeform 5" id="5"/>
          <p:cNvSpPr/>
          <p:nvPr/>
        </p:nvSpPr>
        <p:spPr>
          <a:xfrm flipH="false" flipV="false" rot="0">
            <a:off x="7796844" y="664023"/>
            <a:ext cx="10380030" cy="4621906"/>
          </a:xfrm>
          <a:custGeom>
            <a:avLst/>
            <a:gdLst/>
            <a:ahLst/>
            <a:cxnLst/>
            <a:rect r="r" b="b" t="t" l="l"/>
            <a:pathLst>
              <a:path h="4621906" w="10380030">
                <a:moveTo>
                  <a:pt x="0" y="0"/>
                </a:moveTo>
                <a:lnTo>
                  <a:pt x="10380030" y="0"/>
                </a:lnTo>
                <a:lnTo>
                  <a:pt x="10380030" y="4621906"/>
                </a:lnTo>
                <a:lnTo>
                  <a:pt x="0" y="462190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796844" y="5508181"/>
            <a:ext cx="10380030" cy="4015734"/>
          </a:xfrm>
          <a:custGeom>
            <a:avLst/>
            <a:gdLst/>
            <a:ahLst/>
            <a:cxnLst/>
            <a:rect r="r" b="b" t="t" l="l"/>
            <a:pathLst>
              <a:path h="4015734" w="10380030">
                <a:moveTo>
                  <a:pt x="0" y="0"/>
                </a:moveTo>
                <a:lnTo>
                  <a:pt x="10380030" y="0"/>
                </a:lnTo>
                <a:lnTo>
                  <a:pt x="10380030" y="4015733"/>
                </a:lnTo>
                <a:lnTo>
                  <a:pt x="0" y="401573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531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-319150" y="37674"/>
            <a:ext cx="6762139" cy="9880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14"/>
              </a:lnSpc>
              <a:spcBef>
                <a:spcPct val="0"/>
              </a:spcBef>
            </a:pPr>
            <a:r>
              <a:rPr lang="en-US" sz="5724">
                <a:solidFill>
                  <a:srgbClr val="000000"/>
                </a:solidFill>
                <a:latin typeface="210 다락방"/>
                <a:ea typeface="210 다락방"/>
              </a:rPr>
              <a:t>후기 게시판(삭제)</a:t>
            </a:r>
          </a:p>
        </p:txBody>
      </p:sp>
      <p:graphicFrame>
        <p:nvGraphicFramePr>
          <p:cNvPr name="Table 8" id="8"/>
          <p:cNvGraphicFramePr>
            <a:graphicFrameLocks noGrp="true"/>
          </p:cNvGraphicFramePr>
          <p:nvPr/>
        </p:nvGraphicFramePr>
        <p:xfrm>
          <a:off x="7796844" y="1354227"/>
          <a:ext cx="10380030" cy="1513123"/>
        </p:xfrm>
        <a:graphic>
          <a:graphicData uri="http://schemas.openxmlformats.org/drawingml/2006/table">
            <a:tbl>
              <a:tblPr/>
              <a:tblGrid>
                <a:gridCol w="10380030"/>
              </a:tblGrid>
              <a:tr h="151312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31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31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31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31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name="Table 9" id="9"/>
          <p:cNvGraphicFramePr>
            <a:graphicFrameLocks noGrp="true"/>
          </p:cNvGraphicFramePr>
          <p:nvPr/>
        </p:nvGraphicFramePr>
        <p:xfrm>
          <a:off x="7796844" y="5508181"/>
          <a:ext cx="10380030" cy="2412981"/>
        </p:xfrm>
        <a:graphic>
          <a:graphicData uri="http://schemas.openxmlformats.org/drawingml/2006/table">
            <a:tbl>
              <a:tblPr/>
              <a:tblGrid>
                <a:gridCol w="8239054"/>
              </a:tblGrid>
              <a:tr h="241298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31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31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31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31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5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0789" y="1288010"/>
            <a:ext cx="8365972" cy="5977840"/>
          </a:xfrm>
          <a:custGeom>
            <a:avLst/>
            <a:gdLst/>
            <a:ahLst/>
            <a:cxnLst/>
            <a:rect r="r" b="b" t="t" l="l"/>
            <a:pathLst>
              <a:path h="5977840" w="8365972">
                <a:moveTo>
                  <a:pt x="0" y="0"/>
                </a:moveTo>
                <a:lnTo>
                  <a:pt x="8365972" y="0"/>
                </a:lnTo>
                <a:lnTo>
                  <a:pt x="8365972" y="5977840"/>
                </a:lnTo>
                <a:lnTo>
                  <a:pt x="0" y="59778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aphicFrame>
        <p:nvGraphicFramePr>
          <p:cNvPr name="Table 3" id="3"/>
          <p:cNvGraphicFramePr>
            <a:graphicFrameLocks noGrp="true"/>
          </p:cNvGraphicFramePr>
          <p:nvPr/>
        </p:nvGraphicFramePr>
        <p:xfrm>
          <a:off x="100789" y="1288010"/>
          <a:ext cx="6907047" cy="3276790"/>
        </p:xfrm>
        <a:graphic>
          <a:graphicData uri="http://schemas.openxmlformats.org/drawingml/2006/table">
            <a:tbl>
              <a:tblPr/>
              <a:tblGrid>
                <a:gridCol w="6287531"/>
              </a:tblGrid>
              <a:tr h="327679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31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31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31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31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name="Table 4" id="4"/>
          <p:cNvGraphicFramePr>
            <a:graphicFrameLocks noGrp="true"/>
          </p:cNvGraphicFramePr>
          <p:nvPr/>
        </p:nvGraphicFramePr>
        <p:xfrm>
          <a:off x="6837059" y="4743450"/>
          <a:ext cx="1224591" cy="800100"/>
        </p:xfrm>
        <a:graphic>
          <a:graphicData uri="http://schemas.openxmlformats.org/drawingml/2006/table">
            <a:tbl>
              <a:tblPr/>
              <a:tblGrid>
                <a:gridCol w="1076712"/>
              </a:tblGrid>
              <a:tr h="80010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31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31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31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31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Freeform 5" id="5"/>
          <p:cNvSpPr/>
          <p:nvPr/>
        </p:nvSpPr>
        <p:spPr>
          <a:xfrm flipH="false" flipV="false" rot="0">
            <a:off x="8622072" y="207972"/>
            <a:ext cx="9161789" cy="3562350"/>
          </a:xfrm>
          <a:custGeom>
            <a:avLst/>
            <a:gdLst/>
            <a:ahLst/>
            <a:cxnLst/>
            <a:rect r="r" b="b" t="t" l="l"/>
            <a:pathLst>
              <a:path h="3562350" w="9161789">
                <a:moveTo>
                  <a:pt x="0" y="0"/>
                </a:moveTo>
                <a:lnTo>
                  <a:pt x="9161789" y="0"/>
                </a:lnTo>
                <a:lnTo>
                  <a:pt x="9161789" y="3562350"/>
                </a:lnTo>
                <a:lnTo>
                  <a:pt x="0" y="35623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-63212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669697" y="1466143"/>
            <a:ext cx="9114164" cy="2304179"/>
          </a:xfrm>
          <a:custGeom>
            <a:avLst/>
            <a:gdLst/>
            <a:ahLst/>
            <a:cxnLst/>
            <a:rect r="r" b="b" t="t" l="l"/>
            <a:pathLst>
              <a:path h="2304179" w="9114164">
                <a:moveTo>
                  <a:pt x="0" y="0"/>
                </a:moveTo>
                <a:lnTo>
                  <a:pt x="9114164" y="0"/>
                </a:lnTo>
                <a:lnTo>
                  <a:pt x="9114164" y="2304179"/>
                </a:lnTo>
                <a:lnTo>
                  <a:pt x="0" y="230417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-636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669697" y="3686922"/>
            <a:ext cx="9114164" cy="1957917"/>
          </a:xfrm>
          <a:custGeom>
            <a:avLst/>
            <a:gdLst/>
            <a:ahLst/>
            <a:cxnLst/>
            <a:rect r="r" b="b" t="t" l="l"/>
            <a:pathLst>
              <a:path h="1957917" w="9114164">
                <a:moveTo>
                  <a:pt x="0" y="0"/>
                </a:moveTo>
                <a:lnTo>
                  <a:pt x="9114164" y="0"/>
                </a:lnTo>
                <a:lnTo>
                  <a:pt x="9114164" y="1957917"/>
                </a:lnTo>
                <a:lnTo>
                  <a:pt x="0" y="195791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425" t="-7783" r="-24493" b="0"/>
            </a:stretch>
          </a:blipFill>
        </p:spPr>
      </p:sp>
      <p:graphicFrame>
        <p:nvGraphicFramePr>
          <p:cNvPr name="Table 8" id="8"/>
          <p:cNvGraphicFramePr>
            <a:graphicFrameLocks noGrp="true"/>
          </p:cNvGraphicFramePr>
          <p:nvPr/>
        </p:nvGraphicFramePr>
        <p:xfrm>
          <a:off x="9820156" y="3686922"/>
          <a:ext cx="5023749" cy="877878"/>
        </p:xfrm>
        <a:graphic>
          <a:graphicData uri="http://schemas.openxmlformats.org/drawingml/2006/table">
            <a:tbl>
              <a:tblPr/>
              <a:tblGrid>
                <a:gridCol w="4518590"/>
              </a:tblGrid>
              <a:tr h="87787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31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31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31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31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Freeform 9" id="9"/>
          <p:cNvSpPr/>
          <p:nvPr/>
        </p:nvSpPr>
        <p:spPr>
          <a:xfrm flipH="false" flipV="false" rot="0">
            <a:off x="9321066" y="5847748"/>
            <a:ext cx="7307929" cy="1822187"/>
          </a:xfrm>
          <a:custGeom>
            <a:avLst/>
            <a:gdLst/>
            <a:ahLst/>
            <a:cxnLst/>
            <a:rect r="r" b="b" t="t" l="l"/>
            <a:pathLst>
              <a:path h="1822187" w="7307929">
                <a:moveTo>
                  <a:pt x="0" y="0"/>
                </a:moveTo>
                <a:lnTo>
                  <a:pt x="7307929" y="0"/>
                </a:lnTo>
                <a:lnTo>
                  <a:pt x="7307929" y="1822187"/>
                </a:lnTo>
                <a:lnTo>
                  <a:pt x="0" y="182218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0036329" y="7872844"/>
            <a:ext cx="7937991" cy="2323677"/>
          </a:xfrm>
          <a:custGeom>
            <a:avLst/>
            <a:gdLst/>
            <a:ahLst/>
            <a:cxnLst/>
            <a:rect r="r" b="b" t="t" l="l"/>
            <a:pathLst>
              <a:path h="2323677" w="7937991">
                <a:moveTo>
                  <a:pt x="0" y="0"/>
                </a:moveTo>
                <a:lnTo>
                  <a:pt x="7937991" y="0"/>
                </a:lnTo>
                <a:lnTo>
                  <a:pt x="7937991" y="2323677"/>
                </a:lnTo>
                <a:lnTo>
                  <a:pt x="0" y="232367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4347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-1611643" y="40624"/>
            <a:ext cx="9722310" cy="9880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14"/>
              </a:lnSpc>
              <a:spcBef>
                <a:spcPct val="0"/>
              </a:spcBef>
            </a:pPr>
            <a:r>
              <a:rPr lang="en-US" sz="5724">
                <a:solidFill>
                  <a:srgbClr val="000000"/>
                </a:solidFill>
                <a:ea typeface="210 다락방"/>
              </a:rPr>
              <a:t>관리자 모드 로그인</a:t>
            </a:r>
          </a:p>
        </p:txBody>
      </p:sp>
      <p:graphicFrame>
        <p:nvGraphicFramePr>
          <p:cNvPr name="Table 12" id="12"/>
          <p:cNvGraphicFramePr>
            <a:graphicFrameLocks noGrp="true"/>
          </p:cNvGraphicFramePr>
          <p:nvPr/>
        </p:nvGraphicFramePr>
        <p:xfrm>
          <a:off x="9966088" y="8178323"/>
          <a:ext cx="8008232" cy="2018197"/>
        </p:xfrm>
        <a:graphic>
          <a:graphicData uri="http://schemas.openxmlformats.org/drawingml/2006/table">
            <a:tbl>
              <a:tblPr/>
              <a:tblGrid>
                <a:gridCol w="7650387"/>
              </a:tblGrid>
              <a:tr h="201819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31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31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31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31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5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9138981" y="4745279"/>
          <a:ext cx="3186926" cy="800100"/>
        </p:xfrm>
        <a:graphic>
          <a:graphicData uri="http://schemas.openxmlformats.org/drawingml/2006/table">
            <a:tbl>
              <a:tblPr/>
              <a:tblGrid>
                <a:gridCol w="3186926"/>
              </a:tblGrid>
              <a:tr h="80010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31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31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31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31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Freeform 3" id="3"/>
          <p:cNvSpPr/>
          <p:nvPr/>
        </p:nvSpPr>
        <p:spPr>
          <a:xfrm flipH="false" flipV="false" rot="0">
            <a:off x="183331" y="1321050"/>
            <a:ext cx="10554236" cy="5512058"/>
          </a:xfrm>
          <a:custGeom>
            <a:avLst/>
            <a:gdLst/>
            <a:ahLst/>
            <a:cxnLst/>
            <a:rect r="r" b="b" t="t" l="l"/>
            <a:pathLst>
              <a:path h="5512058" w="10554236">
                <a:moveTo>
                  <a:pt x="0" y="0"/>
                </a:moveTo>
                <a:lnTo>
                  <a:pt x="10554236" y="0"/>
                </a:lnTo>
                <a:lnTo>
                  <a:pt x="10554236" y="5512058"/>
                </a:lnTo>
                <a:lnTo>
                  <a:pt x="0" y="55120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144000" y="4225821"/>
            <a:ext cx="10434597" cy="1208524"/>
          </a:xfrm>
          <a:custGeom>
            <a:avLst/>
            <a:gdLst/>
            <a:ahLst/>
            <a:cxnLst/>
            <a:rect r="r" b="b" t="t" l="l"/>
            <a:pathLst>
              <a:path h="1208524" w="10434597">
                <a:moveTo>
                  <a:pt x="0" y="0"/>
                </a:moveTo>
                <a:lnTo>
                  <a:pt x="10434597" y="0"/>
                </a:lnTo>
                <a:lnTo>
                  <a:pt x="10434597" y="1208524"/>
                </a:lnTo>
                <a:lnTo>
                  <a:pt x="0" y="120852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670" t="0" r="-67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138981" y="5510545"/>
            <a:ext cx="10428819" cy="4332686"/>
          </a:xfrm>
          <a:custGeom>
            <a:avLst/>
            <a:gdLst/>
            <a:ahLst/>
            <a:cxnLst/>
            <a:rect r="r" b="b" t="t" l="l"/>
            <a:pathLst>
              <a:path h="4332686" w="10428819">
                <a:moveTo>
                  <a:pt x="0" y="0"/>
                </a:moveTo>
                <a:lnTo>
                  <a:pt x="10428818" y="0"/>
                </a:lnTo>
                <a:lnTo>
                  <a:pt x="10428818" y="4332686"/>
                </a:lnTo>
                <a:lnTo>
                  <a:pt x="0" y="433268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-2215"/>
            </a:stretch>
          </a:blipFill>
        </p:spPr>
      </p:sp>
      <p:graphicFrame>
        <p:nvGraphicFramePr>
          <p:cNvPr name="Table 6" id="6"/>
          <p:cNvGraphicFramePr>
            <a:graphicFrameLocks noGrp="true"/>
          </p:cNvGraphicFramePr>
          <p:nvPr/>
        </p:nvGraphicFramePr>
        <p:xfrm>
          <a:off x="9144000" y="5434345"/>
          <a:ext cx="3187135" cy="4365691"/>
        </p:xfrm>
        <a:graphic>
          <a:graphicData uri="http://schemas.openxmlformats.org/drawingml/2006/table">
            <a:tbl>
              <a:tblPr/>
              <a:tblGrid>
                <a:gridCol w="2923310"/>
              </a:tblGrid>
              <a:tr h="436569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31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31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31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31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name="Table 7" id="7"/>
          <p:cNvGraphicFramePr>
            <a:graphicFrameLocks noGrp="true"/>
          </p:cNvGraphicFramePr>
          <p:nvPr/>
        </p:nvGraphicFramePr>
        <p:xfrm>
          <a:off x="1649603" y="4745279"/>
          <a:ext cx="7169573" cy="1533636"/>
        </p:xfrm>
        <a:graphic>
          <a:graphicData uri="http://schemas.openxmlformats.org/drawingml/2006/table">
            <a:tbl>
              <a:tblPr/>
              <a:tblGrid>
                <a:gridCol w="6303791"/>
              </a:tblGrid>
              <a:tr h="153363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31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31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31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31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name="Table 8" id="8"/>
          <p:cNvGraphicFramePr>
            <a:graphicFrameLocks noGrp="true"/>
          </p:cNvGraphicFramePr>
          <p:nvPr/>
        </p:nvGraphicFramePr>
        <p:xfrm>
          <a:off x="183331" y="1545029"/>
          <a:ext cx="10527591" cy="2275623"/>
        </p:xfrm>
        <a:graphic>
          <a:graphicData uri="http://schemas.openxmlformats.org/drawingml/2006/table">
            <a:tbl>
              <a:tblPr/>
              <a:tblGrid>
                <a:gridCol w="10527591"/>
              </a:tblGrid>
              <a:tr h="227562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31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31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31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31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9" id="9"/>
          <p:cNvSpPr txBox="true"/>
          <p:nvPr/>
        </p:nvSpPr>
        <p:spPr>
          <a:xfrm rot="0">
            <a:off x="-572975" y="40624"/>
            <a:ext cx="6762139" cy="9880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14"/>
              </a:lnSpc>
              <a:spcBef>
                <a:spcPct val="0"/>
              </a:spcBef>
            </a:pPr>
            <a:r>
              <a:rPr lang="en-US" sz="5724">
                <a:solidFill>
                  <a:srgbClr val="000000"/>
                </a:solidFill>
                <a:ea typeface="210 다락방"/>
              </a:rPr>
              <a:t>관리자 재고관리</a:t>
            </a:r>
          </a:p>
        </p:txBody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5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26057" y="1809136"/>
            <a:ext cx="7507452" cy="4141483"/>
          </a:xfrm>
          <a:custGeom>
            <a:avLst/>
            <a:gdLst/>
            <a:ahLst/>
            <a:cxnLst/>
            <a:rect r="r" b="b" t="t" l="l"/>
            <a:pathLst>
              <a:path h="4141483" w="7507452">
                <a:moveTo>
                  <a:pt x="0" y="0"/>
                </a:moveTo>
                <a:lnTo>
                  <a:pt x="7507452" y="0"/>
                </a:lnTo>
                <a:lnTo>
                  <a:pt x="7507452" y="4141483"/>
                </a:lnTo>
                <a:lnTo>
                  <a:pt x="0" y="414148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17740" b="0"/>
            </a:stretch>
          </a:blipFill>
        </p:spPr>
      </p:sp>
      <p:graphicFrame>
        <p:nvGraphicFramePr>
          <p:cNvPr name="Table 3" id="3"/>
          <p:cNvGraphicFramePr>
            <a:graphicFrameLocks noGrp="true"/>
          </p:cNvGraphicFramePr>
          <p:nvPr/>
        </p:nvGraphicFramePr>
        <p:xfrm>
          <a:off x="826057" y="2473939"/>
          <a:ext cx="6314962" cy="2715469"/>
        </p:xfrm>
        <a:graphic>
          <a:graphicData uri="http://schemas.openxmlformats.org/drawingml/2006/table">
            <a:tbl>
              <a:tblPr/>
              <a:tblGrid>
                <a:gridCol w="6314962"/>
              </a:tblGrid>
              <a:tr h="271546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19"/>
                        </a:lnSpc>
                        <a:defRPr/>
                      </a:pPr>
                      <a:endParaRPr lang="en-US" sz="1100"/>
                    </a:p>
                  </a:txBody>
                  <a:tcPr marL="160241" marR="160241" marT="160241" marB="160241" anchor="ctr">
                    <a:lnL cmpd="sng" algn="ctr" cap="flat" w="26958">
                      <a:solidFill>
                        <a:srgbClr val="FF31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6958">
                      <a:solidFill>
                        <a:srgbClr val="FF31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6958">
                      <a:solidFill>
                        <a:srgbClr val="FF31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6958">
                      <a:solidFill>
                        <a:srgbClr val="FF31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Freeform 4" id="4"/>
          <p:cNvSpPr/>
          <p:nvPr/>
        </p:nvSpPr>
        <p:spPr>
          <a:xfrm flipH="false" flipV="false" rot="0">
            <a:off x="824849" y="6349069"/>
            <a:ext cx="7508660" cy="1848527"/>
          </a:xfrm>
          <a:custGeom>
            <a:avLst/>
            <a:gdLst/>
            <a:ahLst/>
            <a:cxnLst/>
            <a:rect r="r" b="b" t="t" l="l"/>
            <a:pathLst>
              <a:path h="1848527" w="7508660">
                <a:moveTo>
                  <a:pt x="0" y="0"/>
                </a:moveTo>
                <a:lnTo>
                  <a:pt x="7508660" y="0"/>
                </a:lnTo>
                <a:lnTo>
                  <a:pt x="7508660" y="1848527"/>
                </a:lnTo>
                <a:lnTo>
                  <a:pt x="0" y="18485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52949" b="0"/>
            </a:stretch>
          </a:blipFill>
        </p:spPr>
      </p:sp>
      <p:graphicFrame>
        <p:nvGraphicFramePr>
          <p:cNvPr name="Table 5" id="5"/>
          <p:cNvGraphicFramePr>
            <a:graphicFrameLocks noGrp="true"/>
          </p:cNvGraphicFramePr>
          <p:nvPr/>
        </p:nvGraphicFramePr>
        <p:xfrm>
          <a:off x="826057" y="6349069"/>
          <a:ext cx="7507452" cy="1848527"/>
        </p:xfrm>
        <a:graphic>
          <a:graphicData uri="http://schemas.openxmlformats.org/drawingml/2006/table">
            <a:tbl>
              <a:tblPr/>
              <a:tblGrid>
                <a:gridCol w="6873873"/>
              </a:tblGrid>
              <a:tr h="184852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31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31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31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31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Freeform 6" id="6"/>
          <p:cNvSpPr/>
          <p:nvPr/>
        </p:nvSpPr>
        <p:spPr>
          <a:xfrm flipH="false" flipV="false" rot="0">
            <a:off x="9804505" y="6349069"/>
            <a:ext cx="8483495" cy="3250381"/>
          </a:xfrm>
          <a:custGeom>
            <a:avLst/>
            <a:gdLst/>
            <a:ahLst/>
            <a:cxnLst/>
            <a:rect r="r" b="b" t="t" l="l"/>
            <a:pathLst>
              <a:path h="3250381" w="8483495">
                <a:moveTo>
                  <a:pt x="0" y="0"/>
                </a:moveTo>
                <a:lnTo>
                  <a:pt x="8483495" y="0"/>
                </a:lnTo>
                <a:lnTo>
                  <a:pt x="8483495" y="3250381"/>
                </a:lnTo>
                <a:lnTo>
                  <a:pt x="0" y="325038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919787" y="915977"/>
            <a:ext cx="8368213" cy="4437689"/>
          </a:xfrm>
          <a:custGeom>
            <a:avLst/>
            <a:gdLst/>
            <a:ahLst/>
            <a:cxnLst/>
            <a:rect r="r" b="b" t="t" l="l"/>
            <a:pathLst>
              <a:path h="4437689" w="8368213">
                <a:moveTo>
                  <a:pt x="0" y="0"/>
                </a:moveTo>
                <a:lnTo>
                  <a:pt x="8368213" y="0"/>
                </a:lnTo>
                <a:lnTo>
                  <a:pt x="8368213" y="4437689"/>
                </a:lnTo>
                <a:lnTo>
                  <a:pt x="0" y="443768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-76200" y="40624"/>
            <a:ext cx="10482981" cy="9880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14"/>
              </a:lnSpc>
              <a:spcBef>
                <a:spcPct val="0"/>
              </a:spcBef>
            </a:pPr>
            <a:r>
              <a:rPr lang="en-US" sz="5724">
                <a:solidFill>
                  <a:srgbClr val="000000"/>
                </a:solidFill>
                <a:latin typeface="210 다락방"/>
                <a:ea typeface="210 다락방"/>
              </a:rPr>
              <a:t>관리자 재고관리(책 추가, 삭제)</a:t>
            </a:r>
          </a:p>
        </p:txBody>
      </p:sp>
      <p:graphicFrame>
        <p:nvGraphicFramePr>
          <p:cNvPr name="Table 9" id="9"/>
          <p:cNvGraphicFramePr>
            <a:graphicFrameLocks noGrp="true"/>
          </p:cNvGraphicFramePr>
          <p:nvPr/>
        </p:nvGraphicFramePr>
        <p:xfrm>
          <a:off x="9804505" y="7457197"/>
          <a:ext cx="8756947" cy="1462472"/>
        </p:xfrm>
        <a:graphic>
          <a:graphicData uri="http://schemas.openxmlformats.org/drawingml/2006/table">
            <a:tbl>
              <a:tblPr/>
              <a:tblGrid>
                <a:gridCol w="8756947"/>
              </a:tblGrid>
              <a:tr h="133787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01"/>
                        </a:lnSpc>
                        <a:defRPr/>
                      </a:pPr>
                      <a:endParaRPr lang="en-US" sz="1100"/>
                    </a:p>
                  </a:txBody>
                  <a:tcPr marL="196640" marR="196640" marT="196640" marB="196640" anchor="ctr">
                    <a:lnL cmpd="sng" algn="ctr" cap="flat" w="40596">
                      <a:solidFill>
                        <a:srgbClr val="FF31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0596">
                      <a:solidFill>
                        <a:srgbClr val="FF31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0596">
                      <a:solidFill>
                        <a:srgbClr val="FF31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0596">
                      <a:solidFill>
                        <a:srgbClr val="FF31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name="Table 10" id="10"/>
          <p:cNvGraphicFramePr>
            <a:graphicFrameLocks noGrp="true"/>
          </p:cNvGraphicFramePr>
          <p:nvPr/>
        </p:nvGraphicFramePr>
        <p:xfrm>
          <a:off x="9919787" y="1444165"/>
          <a:ext cx="10631228" cy="5106244"/>
        </p:xfrm>
        <a:graphic>
          <a:graphicData uri="http://schemas.openxmlformats.org/drawingml/2006/table">
            <a:tbl>
              <a:tblPr/>
              <a:tblGrid>
                <a:gridCol w="10321908"/>
              </a:tblGrid>
              <a:tr h="510624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01"/>
                        </a:lnSpc>
                        <a:defRPr/>
                      </a:pPr>
                      <a:endParaRPr lang="en-US" sz="1100"/>
                    </a:p>
                  </a:txBody>
                  <a:tcPr marL="242017" marR="242017" marT="242017" marB="242017" anchor="ctr">
                    <a:lnL cmpd="sng" algn="ctr" cap="flat" w="61493">
                      <a:solidFill>
                        <a:srgbClr val="FF31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61493">
                      <a:solidFill>
                        <a:srgbClr val="FF31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61493">
                      <a:solidFill>
                        <a:srgbClr val="FF31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61493">
                      <a:solidFill>
                        <a:srgbClr val="FF31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5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58026" y="2686098"/>
            <a:ext cx="7915154" cy="2768638"/>
          </a:xfrm>
          <a:custGeom>
            <a:avLst/>
            <a:gdLst/>
            <a:ahLst/>
            <a:cxnLst/>
            <a:rect r="r" b="b" t="t" l="l"/>
            <a:pathLst>
              <a:path h="2768638" w="7915154">
                <a:moveTo>
                  <a:pt x="0" y="0"/>
                </a:moveTo>
                <a:lnTo>
                  <a:pt x="7915154" y="0"/>
                </a:lnTo>
                <a:lnTo>
                  <a:pt x="7915154" y="2768638"/>
                </a:lnTo>
                <a:lnTo>
                  <a:pt x="0" y="27686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30488" b="0"/>
            </a:stretch>
          </a:blipFill>
        </p:spPr>
      </p:sp>
      <p:graphicFrame>
        <p:nvGraphicFramePr>
          <p:cNvPr name="Table 3" id="3"/>
          <p:cNvGraphicFramePr>
            <a:graphicFrameLocks noGrp="true"/>
          </p:cNvGraphicFramePr>
          <p:nvPr/>
        </p:nvGraphicFramePr>
        <p:xfrm>
          <a:off x="444073" y="2686098"/>
          <a:ext cx="7929106" cy="2768638"/>
        </p:xfrm>
        <a:graphic>
          <a:graphicData uri="http://schemas.openxmlformats.org/drawingml/2006/table">
            <a:tbl>
              <a:tblPr/>
              <a:tblGrid>
                <a:gridCol w="7929106"/>
              </a:tblGrid>
              <a:tr h="276863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31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31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31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31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Freeform 4" id="4"/>
          <p:cNvSpPr/>
          <p:nvPr/>
        </p:nvSpPr>
        <p:spPr>
          <a:xfrm flipH="false" flipV="false" rot="0">
            <a:off x="9691602" y="1319309"/>
            <a:ext cx="7775174" cy="5502218"/>
          </a:xfrm>
          <a:custGeom>
            <a:avLst/>
            <a:gdLst/>
            <a:ahLst/>
            <a:cxnLst/>
            <a:rect r="r" b="b" t="t" l="l"/>
            <a:pathLst>
              <a:path h="5502218" w="7775174">
                <a:moveTo>
                  <a:pt x="0" y="0"/>
                </a:moveTo>
                <a:lnTo>
                  <a:pt x="7775174" y="0"/>
                </a:lnTo>
                <a:lnTo>
                  <a:pt x="7775174" y="5502217"/>
                </a:lnTo>
                <a:lnTo>
                  <a:pt x="0" y="550221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760412" y="7326179"/>
            <a:ext cx="7706364" cy="1932121"/>
          </a:xfrm>
          <a:custGeom>
            <a:avLst/>
            <a:gdLst/>
            <a:ahLst/>
            <a:cxnLst/>
            <a:rect r="r" b="b" t="t" l="l"/>
            <a:pathLst>
              <a:path h="1932121" w="7706364">
                <a:moveTo>
                  <a:pt x="0" y="0"/>
                </a:moveTo>
                <a:lnTo>
                  <a:pt x="7706364" y="0"/>
                </a:lnTo>
                <a:lnTo>
                  <a:pt x="7706364" y="1932121"/>
                </a:lnTo>
                <a:lnTo>
                  <a:pt x="0" y="193212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531" t="-2074" r="0" b="-2074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-601612" y="40624"/>
            <a:ext cx="11985921" cy="9880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14"/>
              </a:lnSpc>
              <a:spcBef>
                <a:spcPct val="0"/>
              </a:spcBef>
            </a:pPr>
            <a:r>
              <a:rPr lang="en-US" sz="5724">
                <a:solidFill>
                  <a:srgbClr val="000000"/>
                </a:solidFill>
                <a:latin typeface="210 다락방"/>
                <a:ea typeface="210 다락방"/>
              </a:rPr>
              <a:t>관리자 재고관리(재고 수량 추가)</a:t>
            </a:r>
          </a:p>
        </p:txBody>
      </p:sp>
      <p:graphicFrame>
        <p:nvGraphicFramePr>
          <p:cNvPr name="Table 7" id="7"/>
          <p:cNvGraphicFramePr>
            <a:graphicFrameLocks noGrp="true"/>
          </p:cNvGraphicFramePr>
          <p:nvPr/>
        </p:nvGraphicFramePr>
        <p:xfrm>
          <a:off x="9691602" y="4070417"/>
          <a:ext cx="7775174" cy="2751109"/>
        </p:xfrm>
        <a:graphic>
          <a:graphicData uri="http://schemas.openxmlformats.org/drawingml/2006/table">
            <a:tbl>
              <a:tblPr/>
              <a:tblGrid>
                <a:gridCol w="6901127"/>
              </a:tblGrid>
              <a:tr h="275110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31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31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31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31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5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9962" y="4412892"/>
            <a:ext cx="8718040" cy="1601940"/>
          </a:xfrm>
          <a:custGeom>
            <a:avLst/>
            <a:gdLst/>
            <a:ahLst/>
            <a:cxnLst/>
            <a:rect r="r" b="b" t="t" l="l"/>
            <a:pathLst>
              <a:path h="1601940" w="8718040">
                <a:moveTo>
                  <a:pt x="0" y="0"/>
                </a:moveTo>
                <a:lnTo>
                  <a:pt x="8718040" y="0"/>
                </a:lnTo>
                <a:lnTo>
                  <a:pt x="8718040" y="1601940"/>
                </a:lnTo>
                <a:lnTo>
                  <a:pt x="0" y="16019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21192" b="0"/>
            </a:stretch>
          </a:blipFill>
        </p:spPr>
      </p:sp>
      <p:graphicFrame>
        <p:nvGraphicFramePr>
          <p:cNvPr name="Table 3" id="3"/>
          <p:cNvGraphicFramePr>
            <a:graphicFrameLocks noGrp="true"/>
          </p:cNvGraphicFramePr>
          <p:nvPr/>
        </p:nvGraphicFramePr>
        <p:xfrm>
          <a:off x="113308" y="4412892"/>
          <a:ext cx="8831348" cy="1601940"/>
        </p:xfrm>
        <a:graphic>
          <a:graphicData uri="http://schemas.openxmlformats.org/drawingml/2006/table">
            <a:tbl>
              <a:tblPr/>
              <a:tblGrid>
                <a:gridCol w="8831348"/>
              </a:tblGrid>
              <a:tr h="160194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31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31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31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31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Freeform 4" id="4"/>
          <p:cNvSpPr/>
          <p:nvPr/>
        </p:nvSpPr>
        <p:spPr>
          <a:xfrm flipH="false" flipV="false" rot="0">
            <a:off x="113308" y="2142949"/>
            <a:ext cx="8774694" cy="1308768"/>
          </a:xfrm>
          <a:custGeom>
            <a:avLst/>
            <a:gdLst/>
            <a:ahLst/>
            <a:cxnLst/>
            <a:rect r="r" b="b" t="t" l="l"/>
            <a:pathLst>
              <a:path h="1308768" w="8774694">
                <a:moveTo>
                  <a:pt x="0" y="0"/>
                </a:moveTo>
                <a:lnTo>
                  <a:pt x="8774694" y="0"/>
                </a:lnTo>
                <a:lnTo>
                  <a:pt x="8774694" y="1308768"/>
                </a:lnTo>
                <a:lnTo>
                  <a:pt x="0" y="130876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aphicFrame>
        <p:nvGraphicFramePr>
          <p:cNvPr name="Table 5" id="5"/>
          <p:cNvGraphicFramePr>
            <a:graphicFrameLocks noGrp="true"/>
          </p:cNvGraphicFramePr>
          <p:nvPr/>
        </p:nvGraphicFramePr>
        <p:xfrm>
          <a:off x="113308" y="2084884"/>
          <a:ext cx="8831348" cy="1366833"/>
        </p:xfrm>
        <a:graphic>
          <a:graphicData uri="http://schemas.openxmlformats.org/drawingml/2006/table">
            <a:tbl>
              <a:tblPr/>
              <a:tblGrid>
                <a:gridCol w="8831348"/>
              </a:tblGrid>
              <a:tr h="136683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31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31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31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31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Freeform 6" id="6"/>
          <p:cNvSpPr/>
          <p:nvPr/>
        </p:nvSpPr>
        <p:spPr>
          <a:xfrm flipH="false" flipV="false" rot="0">
            <a:off x="9417878" y="2084884"/>
            <a:ext cx="8870122" cy="4994826"/>
          </a:xfrm>
          <a:custGeom>
            <a:avLst/>
            <a:gdLst/>
            <a:ahLst/>
            <a:cxnLst/>
            <a:rect r="r" b="b" t="t" l="l"/>
            <a:pathLst>
              <a:path h="4994826" w="8870122">
                <a:moveTo>
                  <a:pt x="0" y="0"/>
                </a:moveTo>
                <a:lnTo>
                  <a:pt x="8870122" y="0"/>
                </a:lnTo>
                <a:lnTo>
                  <a:pt x="8870122" y="4994826"/>
                </a:lnTo>
                <a:lnTo>
                  <a:pt x="0" y="499482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392088" y="7238628"/>
            <a:ext cx="8921701" cy="2643031"/>
          </a:xfrm>
          <a:custGeom>
            <a:avLst/>
            <a:gdLst/>
            <a:ahLst/>
            <a:cxnLst/>
            <a:rect r="r" b="b" t="t" l="l"/>
            <a:pathLst>
              <a:path h="2643031" w="8921701">
                <a:moveTo>
                  <a:pt x="0" y="0"/>
                </a:moveTo>
                <a:lnTo>
                  <a:pt x="8921701" y="0"/>
                </a:lnTo>
                <a:lnTo>
                  <a:pt x="8921701" y="2643031"/>
                </a:lnTo>
                <a:lnTo>
                  <a:pt x="0" y="264303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644" t="0" r="-1644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13308" y="6535377"/>
            <a:ext cx="8774694" cy="3346282"/>
          </a:xfrm>
          <a:custGeom>
            <a:avLst/>
            <a:gdLst/>
            <a:ahLst/>
            <a:cxnLst/>
            <a:rect r="r" b="b" t="t" l="l"/>
            <a:pathLst>
              <a:path h="3346282" w="8774694">
                <a:moveTo>
                  <a:pt x="0" y="0"/>
                </a:moveTo>
                <a:lnTo>
                  <a:pt x="8774694" y="0"/>
                </a:lnTo>
                <a:lnTo>
                  <a:pt x="8774694" y="3346282"/>
                </a:lnTo>
                <a:lnTo>
                  <a:pt x="0" y="334628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99033" y="40624"/>
            <a:ext cx="9500876" cy="9880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14"/>
              </a:lnSpc>
              <a:spcBef>
                <a:spcPct val="0"/>
              </a:spcBef>
            </a:pPr>
            <a:r>
              <a:rPr lang="en-US" sz="5724">
                <a:solidFill>
                  <a:srgbClr val="000000"/>
                </a:solidFill>
                <a:latin typeface="210 다락방"/>
                <a:ea typeface="210 다락방"/>
              </a:rPr>
              <a:t>관리자 이달의도서(등록 삭제)</a:t>
            </a:r>
          </a:p>
        </p:txBody>
      </p:sp>
      <p:graphicFrame>
        <p:nvGraphicFramePr>
          <p:cNvPr name="Table 10" id="10"/>
          <p:cNvGraphicFramePr>
            <a:graphicFrameLocks noGrp="true"/>
          </p:cNvGraphicFramePr>
          <p:nvPr/>
        </p:nvGraphicFramePr>
        <p:xfrm>
          <a:off x="9417878" y="3003378"/>
          <a:ext cx="8870122" cy="4076332"/>
        </p:xfrm>
        <a:graphic>
          <a:graphicData uri="http://schemas.openxmlformats.org/drawingml/2006/table">
            <a:tbl>
              <a:tblPr/>
              <a:tblGrid>
                <a:gridCol w="8870122"/>
              </a:tblGrid>
              <a:tr h="407633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31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31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31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31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name="Table 11" id="11"/>
          <p:cNvGraphicFramePr>
            <a:graphicFrameLocks noGrp="true"/>
          </p:cNvGraphicFramePr>
          <p:nvPr/>
        </p:nvGraphicFramePr>
        <p:xfrm>
          <a:off x="9417878" y="7238628"/>
          <a:ext cx="8895912" cy="2643031"/>
        </p:xfrm>
        <a:graphic>
          <a:graphicData uri="http://schemas.openxmlformats.org/drawingml/2006/table">
            <a:tbl>
              <a:tblPr/>
              <a:tblGrid>
                <a:gridCol w="8316859"/>
              </a:tblGrid>
              <a:tr h="264303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31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31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31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31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name="Table 12" id="12"/>
          <p:cNvGraphicFramePr>
            <a:graphicFrameLocks noGrp="true"/>
          </p:cNvGraphicFramePr>
          <p:nvPr/>
        </p:nvGraphicFramePr>
        <p:xfrm>
          <a:off x="113308" y="7888549"/>
          <a:ext cx="8774694" cy="1993110"/>
        </p:xfrm>
        <a:graphic>
          <a:graphicData uri="http://schemas.openxmlformats.org/drawingml/2006/table">
            <a:tbl>
              <a:tblPr/>
              <a:tblGrid>
                <a:gridCol w="8774694"/>
              </a:tblGrid>
              <a:tr h="199311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31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31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31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31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5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1021" y="2119645"/>
            <a:ext cx="9072979" cy="4678115"/>
          </a:xfrm>
          <a:custGeom>
            <a:avLst/>
            <a:gdLst/>
            <a:ahLst/>
            <a:cxnLst/>
            <a:rect r="r" b="b" t="t" l="l"/>
            <a:pathLst>
              <a:path h="4678115" w="9072979">
                <a:moveTo>
                  <a:pt x="0" y="0"/>
                </a:moveTo>
                <a:lnTo>
                  <a:pt x="9072979" y="0"/>
                </a:lnTo>
                <a:lnTo>
                  <a:pt x="9072979" y="4678116"/>
                </a:lnTo>
                <a:lnTo>
                  <a:pt x="0" y="467811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16700" b="0"/>
            </a:stretch>
          </a:blipFill>
        </p:spPr>
      </p:sp>
      <p:graphicFrame>
        <p:nvGraphicFramePr>
          <p:cNvPr name="Table 3" id="3"/>
          <p:cNvGraphicFramePr>
            <a:graphicFrameLocks noGrp="true"/>
          </p:cNvGraphicFramePr>
          <p:nvPr/>
        </p:nvGraphicFramePr>
        <p:xfrm>
          <a:off x="71021" y="5787486"/>
          <a:ext cx="9072979" cy="878487"/>
        </p:xfrm>
        <a:graphic>
          <a:graphicData uri="http://schemas.openxmlformats.org/drawingml/2006/table">
            <a:tbl>
              <a:tblPr/>
              <a:tblGrid>
                <a:gridCol w="9072979"/>
              </a:tblGrid>
              <a:tr h="66866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31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31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31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31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name="Table 4" id="4"/>
          <p:cNvGraphicFramePr>
            <a:graphicFrameLocks noGrp="true"/>
          </p:cNvGraphicFramePr>
          <p:nvPr/>
        </p:nvGraphicFramePr>
        <p:xfrm>
          <a:off x="4078486" y="1720510"/>
          <a:ext cx="2026927" cy="800100"/>
        </p:xfrm>
        <a:graphic>
          <a:graphicData uri="http://schemas.openxmlformats.org/drawingml/2006/table">
            <a:tbl>
              <a:tblPr/>
              <a:tblGrid>
                <a:gridCol w="2026927"/>
              </a:tblGrid>
              <a:tr h="80010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31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31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31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31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Freeform 5" id="5"/>
          <p:cNvSpPr/>
          <p:nvPr/>
        </p:nvSpPr>
        <p:spPr>
          <a:xfrm flipH="false" flipV="false" rot="0">
            <a:off x="9814229" y="351607"/>
            <a:ext cx="6148684" cy="4682025"/>
          </a:xfrm>
          <a:custGeom>
            <a:avLst/>
            <a:gdLst/>
            <a:ahLst/>
            <a:cxnLst/>
            <a:rect r="r" b="b" t="t" l="l"/>
            <a:pathLst>
              <a:path h="4682025" w="6148684">
                <a:moveTo>
                  <a:pt x="0" y="0"/>
                </a:moveTo>
                <a:lnTo>
                  <a:pt x="6148684" y="0"/>
                </a:lnTo>
                <a:lnTo>
                  <a:pt x="6148684" y="4682025"/>
                </a:lnTo>
                <a:lnTo>
                  <a:pt x="0" y="468202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627531" y="5143500"/>
            <a:ext cx="6329761" cy="5143500"/>
          </a:xfrm>
          <a:custGeom>
            <a:avLst/>
            <a:gdLst/>
            <a:ahLst/>
            <a:cxnLst/>
            <a:rect r="r" b="b" t="t" l="l"/>
            <a:pathLst>
              <a:path h="5143500" w="6329761">
                <a:moveTo>
                  <a:pt x="0" y="0"/>
                </a:moveTo>
                <a:lnTo>
                  <a:pt x="6329761" y="0"/>
                </a:lnTo>
                <a:lnTo>
                  <a:pt x="6329761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-13072"/>
            </a:stretch>
          </a:blipFill>
          <a:ln w="123825" cap="sq">
            <a:solidFill>
              <a:srgbClr val="FFFFFF"/>
            </a:solidFill>
            <a:prstDash val="solid"/>
            <a:miter/>
          </a:ln>
        </p:spPr>
      </p:sp>
      <p:sp>
        <p:nvSpPr>
          <p:cNvPr name="TextBox 7" id="7"/>
          <p:cNvSpPr txBox="true"/>
          <p:nvPr/>
        </p:nvSpPr>
        <p:spPr>
          <a:xfrm rot="0">
            <a:off x="-230075" y="40624"/>
            <a:ext cx="6762139" cy="9880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14"/>
              </a:lnSpc>
              <a:spcBef>
                <a:spcPct val="0"/>
              </a:spcBef>
            </a:pPr>
            <a:r>
              <a:rPr lang="en-US" sz="5724">
                <a:solidFill>
                  <a:srgbClr val="000000"/>
                </a:solidFill>
                <a:ea typeface="210 다락방"/>
              </a:rPr>
              <a:t>관리자 게시판관리</a:t>
            </a:r>
          </a:p>
        </p:txBody>
      </p:sp>
      <p:graphicFrame>
        <p:nvGraphicFramePr>
          <p:cNvPr name="Table 8" id="8"/>
          <p:cNvGraphicFramePr>
            <a:graphicFrameLocks noGrp="true"/>
          </p:cNvGraphicFramePr>
          <p:nvPr/>
        </p:nvGraphicFramePr>
        <p:xfrm>
          <a:off x="9814229" y="1539034"/>
          <a:ext cx="7020254" cy="3962863"/>
        </p:xfrm>
        <a:graphic>
          <a:graphicData uri="http://schemas.openxmlformats.org/drawingml/2006/table">
            <a:tbl>
              <a:tblPr/>
              <a:tblGrid>
                <a:gridCol w="7020254"/>
              </a:tblGrid>
              <a:tr h="396286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77"/>
                        </a:lnSpc>
                        <a:defRPr/>
                      </a:pPr>
                      <a:endParaRPr lang="en-US" sz="1100"/>
                    </a:p>
                  </a:txBody>
                  <a:tcPr marL="217503" marR="217503" marT="217503" marB="217503" anchor="ctr">
                    <a:lnL cmpd="sng" algn="ctr" cap="flat" w="49667">
                      <a:solidFill>
                        <a:srgbClr val="FF31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9667">
                      <a:solidFill>
                        <a:srgbClr val="FF31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9667">
                      <a:solidFill>
                        <a:srgbClr val="FF31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9667">
                      <a:solidFill>
                        <a:srgbClr val="FF31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name="Table 9" id="9"/>
          <p:cNvGraphicFramePr>
            <a:graphicFrameLocks noGrp="true"/>
          </p:cNvGraphicFramePr>
          <p:nvPr/>
        </p:nvGraphicFramePr>
        <p:xfrm>
          <a:off x="11627531" y="5143500"/>
          <a:ext cx="7226998" cy="5872586"/>
        </p:xfrm>
        <a:graphic>
          <a:graphicData uri="http://schemas.openxmlformats.org/drawingml/2006/table">
            <a:tbl>
              <a:tblPr/>
              <a:tblGrid>
                <a:gridCol w="7226998"/>
              </a:tblGrid>
              <a:tr h="587258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77"/>
                        </a:lnSpc>
                        <a:defRPr/>
                      </a:pPr>
                      <a:endParaRPr lang="en-US" sz="1100"/>
                    </a:p>
                  </a:txBody>
                  <a:tcPr marL="217503" marR="217503" marT="217503" marB="217503" anchor="ctr">
                    <a:lnL cmpd="sng" algn="ctr" cap="flat" w="49667">
                      <a:solidFill>
                        <a:srgbClr val="FF31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9667">
                      <a:solidFill>
                        <a:srgbClr val="FF31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9667">
                      <a:solidFill>
                        <a:srgbClr val="FF31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9667">
                      <a:solidFill>
                        <a:srgbClr val="FF31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5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98508" y="1251908"/>
            <a:ext cx="8019809" cy="4790359"/>
          </a:xfrm>
          <a:custGeom>
            <a:avLst/>
            <a:gdLst/>
            <a:ahLst/>
            <a:cxnLst/>
            <a:rect r="r" b="b" t="t" l="l"/>
            <a:pathLst>
              <a:path h="4790359" w="8019809">
                <a:moveTo>
                  <a:pt x="0" y="0"/>
                </a:moveTo>
                <a:lnTo>
                  <a:pt x="8019809" y="0"/>
                </a:lnTo>
                <a:lnTo>
                  <a:pt x="8019809" y="4790360"/>
                </a:lnTo>
                <a:lnTo>
                  <a:pt x="0" y="47903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32120" b="0"/>
            </a:stretch>
          </a:blipFill>
        </p:spPr>
      </p:sp>
      <p:graphicFrame>
        <p:nvGraphicFramePr>
          <p:cNvPr name="Table 3" id="3"/>
          <p:cNvGraphicFramePr>
            <a:graphicFrameLocks noGrp="true"/>
          </p:cNvGraphicFramePr>
          <p:nvPr/>
        </p:nvGraphicFramePr>
        <p:xfrm>
          <a:off x="2223474" y="4966054"/>
          <a:ext cx="6094844" cy="800100"/>
        </p:xfrm>
        <a:graphic>
          <a:graphicData uri="http://schemas.openxmlformats.org/drawingml/2006/table">
            <a:tbl>
              <a:tblPr/>
              <a:tblGrid>
                <a:gridCol w="5596477"/>
              </a:tblGrid>
              <a:tr h="80010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31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31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31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31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name="Table 4" id="4"/>
          <p:cNvGraphicFramePr>
            <a:graphicFrameLocks noGrp="true"/>
          </p:cNvGraphicFramePr>
          <p:nvPr/>
        </p:nvGraphicFramePr>
        <p:xfrm>
          <a:off x="298508" y="1251908"/>
          <a:ext cx="2706099" cy="3780211"/>
        </p:xfrm>
        <a:graphic>
          <a:graphicData uri="http://schemas.openxmlformats.org/drawingml/2006/table">
            <a:tbl>
              <a:tblPr/>
              <a:tblGrid>
                <a:gridCol w="941506"/>
              </a:tblGrid>
              <a:tr h="378021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31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31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31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31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Freeform 5" id="5"/>
          <p:cNvSpPr/>
          <p:nvPr/>
        </p:nvSpPr>
        <p:spPr>
          <a:xfrm flipH="false" flipV="false" rot="0">
            <a:off x="298508" y="6762203"/>
            <a:ext cx="8019809" cy="1798646"/>
          </a:xfrm>
          <a:custGeom>
            <a:avLst/>
            <a:gdLst/>
            <a:ahLst/>
            <a:cxnLst/>
            <a:rect r="r" b="b" t="t" l="l"/>
            <a:pathLst>
              <a:path h="1798646" w="8019809">
                <a:moveTo>
                  <a:pt x="0" y="0"/>
                </a:moveTo>
                <a:lnTo>
                  <a:pt x="8019809" y="0"/>
                </a:lnTo>
                <a:lnTo>
                  <a:pt x="8019809" y="1798646"/>
                </a:lnTo>
                <a:lnTo>
                  <a:pt x="0" y="179864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3648" r="0" b="-3648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504414" y="1226004"/>
            <a:ext cx="7015508" cy="4436270"/>
          </a:xfrm>
          <a:custGeom>
            <a:avLst/>
            <a:gdLst/>
            <a:ahLst/>
            <a:cxnLst/>
            <a:rect r="r" b="b" t="t" l="l"/>
            <a:pathLst>
              <a:path h="4436270" w="7015508">
                <a:moveTo>
                  <a:pt x="0" y="0"/>
                </a:moveTo>
                <a:lnTo>
                  <a:pt x="7015508" y="0"/>
                </a:lnTo>
                <a:lnTo>
                  <a:pt x="7015508" y="4436270"/>
                </a:lnTo>
                <a:lnTo>
                  <a:pt x="0" y="443627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-37996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504414" y="6288984"/>
            <a:ext cx="7015508" cy="1547310"/>
          </a:xfrm>
          <a:custGeom>
            <a:avLst/>
            <a:gdLst/>
            <a:ahLst/>
            <a:cxnLst/>
            <a:rect r="r" b="b" t="t" l="l"/>
            <a:pathLst>
              <a:path h="1547310" w="7015508">
                <a:moveTo>
                  <a:pt x="0" y="0"/>
                </a:moveTo>
                <a:lnTo>
                  <a:pt x="7015508" y="0"/>
                </a:lnTo>
                <a:lnTo>
                  <a:pt x="7015508" y="1547309"/>
                </a:lnTo>
                <a:lnTo>
                  <a:pt x="0" y="154730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85137" r="-11086" b="-12407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504414" y="8164306"/>
            <a:ext cx="7015508" cy="1512501"/>
          </a:xfrm>
          <a:custGeom>
            <a:avLst/>
            <a:gdLst/>
            <a:ahLst/>
            <a:cxnLst/>
            <a:rect r="r" b="b" t="t" l="l"/>
            <a:pathLst>
              <a:path h="1512501" w="7015508">
                <a:moveTo>
                  <a:pt x="0" y="0"/>
                </a:moveTo>
                <a:lnTo>
                  <a:pt x="7015508" y="0"/>
                </a:lnTo>
                <a:lnTo>
                  <a:pt x="7015508" y="1512502"/>
                </a:lnTo>
                <a:lnTo>
                  <a:pt x="0" y="151250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2005" r="0" b="-2005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-490804" y="40624"/>
            <a:ext cx="12267638" cy="9880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14"/>
              </a:lnSpc>
              <a:spcBef>
                <a:spcPct val="0"/>
              </a:spcBef>
            </a:pPr>
            <a:r>
              <a:rPr lang="en-US" sz="5724">
                <a:solidFill>
                  <a:srgbClr val="000000"/>
                </a:solidFill>
                <a:latin typeface="210 다락방"/>
                <a:ea typeface="210 다락방"/>
              </a:rPr>
              <a:t>관리자 게시판관리(상세읽기,삭제)</a:t>
            </a:r>
          </a:p>
        </p:txBody>
      </p:sp>
      <p:graphicFrame>
        <p:nvGraphicFramePr>
          <p:cNvPr name="Table 10" id="10"/>
          <p:cNvGraphicFramePr>
            <a:graphicFrameLocks noGrp="true"/>
          </p:cNvGraphicFramePr>
          <p:nvPr/>
        </p:nvGraphicFramePr>
        <p:xfrm>
          <a:off x="9504414" y="8164306"/>
          <a:ext cx="7015508" cy="1512501"/>
        </p:xfrm>
        <a:graphic>
          <a:graphicData uri="http://schemas.openxmlformats.org/drawingml/2006/table">
            <a:tbl>
              <a:tblPr/>
              <a:tblGrid>
                <a:gridCol w="7015508"/>
              </a:tblGrid>
              <a:tr h="151250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31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31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31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31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name="Table 11" id="11"/>
          <p:cNvGraphicFramePr>
            <a:graphicFrameLocks noGrp="true"/>
          </p:cNvGraphicFramePr>
          <p:nvPr/>
        </p:nvGraphicFramePr>
        <p:xfrm>
          <a:off x="9504414" y="1226004"/>
          <a:ext cx="7015508" cy="4436270"/>
        </p:xfrm>
        <a:graphic>
          <a:graphicData uri="http://schemas.openxmlformats.org/drawingml/2006/table">
            <a:tbl>
              <a:tblPr/>
              <a:tblGrid>
                <a:gridCol w="6563656"/>
              </a:tblGrid>
              <a:tr h="443627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31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31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31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31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C9C9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533096" y="8164801"/>
            <a:ext cx="7315200" cy="3817204"/>
          </a:xfrm>
          <a:custGeom>
            <a:avLst/>
            <a:gdLst/>
            <a:ahLst/>
            <a:cxnLst/>
            <a:rect r="r" b="b" t="t" l="l"/>
            <a:pathLst>
              <a:path h="3817204" w="7315200">
                <a:moveTo>
                  <a:pt x="0" y="0"/>
                </a:moveTo>
                <a:lnTo>
                  <a:pt x="7315200" y="0"/>
                </a:lnTo>
                <a:lnTo>
                  <a:pt x="7315200" y="3817204"/>
                </a:lnTo>
                <a:lnTo>
                  <a:pt x="0" y="38172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319378" y="1016784"/>
            <a:ext cx="5469886" cy="3431110"/>
          </a:xfrm>
          <a:custGeom>
            <a:avLst/>
            <a:gdLst/>
            <a:ahLst/>
            <a:cxnLst/>
            <a:rect r="r" b="b" t="t" l="l"/>
            <a:pathLst>
              <a:path h="3431110" w="5469886">
                <a:moveTo>
                  <a:pt x="0" y="0"/>
                </a:moveTo>
                <a:lnTo>
                  <a:pt x="5469886" y="0"/>
                </a:lnTo>
                <a:lnTo>
                  <a:pt x="5469886" y="3431110"/>
                </a:lnTo>
                <a:lnTo>
                  <a:pt x="0" y="34311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729499" y="5981766"/>
            <a:ext cx="6234682" cy="3944853"/>
          </a:xfrm>
          <a:custGeom>
            <a:avLst/>
            <a:gdLst/>
            <a:ahLst/>
            <a:cxnLst/>
            <a:rect r="r" b="b" t="t" l="l"/>
            <a:pathLst>
              <a:path h="3944853" w="6234682">
                <a:moveTo>
                  <a:pt x="0" y="0"/>
                </a:moveTo>
                <a:lnTo>
                  <a:pt x="6234682" y="0"/>
                </a:lnTo>
                <a:lnTo>
                  <a:pt x="6234682" y="3944853"/>
                </a:lnTo>
                <a:lnTo>
                  <a:pt x="0" y="394485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5" id="5">
            <a:hlinkClick action="ppaction://media"/>
          </p:cNvPr>
          <p:cNvPicPr>
            <a:picLocks noChangeAspect="true"/>
          </p:cNvPicPr>
          <p:nvPr>
            <a:videoFile r:link="rId9"/>
            <p:extLst>
              <p:ext uri="{DAA4B4D4-6D71-4841-9C94-3DE7FCFB9230}">
                <p14:media xmlns:p14="http://schemas.microsoft.com/office/powerpoint/2010/main" r:embed="rId10"/>
              </p:ext>
            </p:extLst>
          </p:nvPr>
        </p:nvPicPr>
        <p:blipFill>
          <a:blip r:embed="rId8"/>
          <a:srcRect l="0" t="0" r="0" b="0"/>
          <a:stretch>
            <a:fillRect/>
          </a:stretch>
        </p:blipFill>
        <p:spPr>
          <a:xfrm flipH="false" flipV="false" rot="0">
            <a:off x="1028700" y="2622232"/>
            <a:ext cx="16230600" cy="6627027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11"/>
          <a:srcRect l="0" t="0" r="0" b="0"/>
          <a:stretch>
            <a:fillRect/>
          </a:stretch>
        </p:blipFill>
        <p:spPr>
          <a:xfrm flipH="false" flipV="false" rot="0">
            <a:off x="1028700" y="1823190"/>
            <a:ext cx="1730133" cy="761259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-3091794" y="-371934"/>
            <a:ext cx="12235794" cy="18734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99"/>
              </a:lnSpc>
            </a:pPr>
          </a:p>
          <a:p>
            <a:pPr algn="ctr">
              <a:lnSpc>
                <a:spcPts val="5966"/>
              </a:lnSpc>
            </a:pPr>
            <a:r>
              <a:rPr lang="en-US" sz="7019">
                <a:solidFill>
                  <a:srgbClr val="0F232D"/>
                </a:solidFill>
                <a:latin typeface="210 다락방"/>
              </a:rPr>
              <a:t>8</a:t>
            </a:r>
            <a:r>
              <a:rPr lang="en-US" sz="7019">
                <a:solidFill>
                  <a:srgbClr val="0F232D"/>
                </a:solidFill>
                <a:latin typeface="210 다락방"/>
                <a:ea typeface="210 다락방"/>
              </a:rPr>
              <a:t>.시연 영상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5394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0205658" y="6166067"/>
            <a:ext cx="18968198" cy="8725371"/>
          </a:xfrm>
          <a:custGeom>
            <a:avLst/>
            <a:gdLst/>
            <a:ahLst/>
            <a:cxnLst/>
            <a:rect r="r" b="b" t="t" l="l"/>
            <a:pathLst>
              <a:path h="8725371" w="18968198">
                <a:moveTo>
                  <a:pt x="0" y="0"/>
                </a:moveTo>
                <a:lnTo>
                  <a:pt x="18968197" y="0"/>
                </a:lnTo>
                <a:lnTo>
                  <a:pt x="18968197" y="8725371"/>
                </a:lnTo>
                <a:lnTo>
                  <a:pt x="0" y="872537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35202" y="1529290"/>
            <a:ext cx="3291882" cy="6375123"/>
          </a:xfrm>
          <a:custGeom>
            <a:avLst/>
            <a:gdLst/>
            <a:ahLst/>
            <a:cxnLst/>
            <a:rect r="r" b="b" t="t" l="l"/>
            <a:pathLst>
              <a:path h="6375123" w="3291882">
                <a:moveTo>
                  <a:pt x="0" y="0"/>
                </a:moveTo>
                <a:lnTo>
                  <a:pt x="3291882" y="0"/>
                </a:lnTo>
                <a:lnTo>
                  <a:pt x="3291882" y="6375123"/>
                </a:lnTo>
                <a:lnTo>
                  <a:pt x="0" y="637512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374511" y="4800945"/>
            <a:ext cx="2322927" cy="3123741"/>
          </a:xfrm>
          <a:custGeom>
            <a:avLst/>
            <a:gdLst/>
            <a:ahLst/>
            <a:cxnLst/>
            <a:rect r="r" b="b" t="t" l="l"/>
            <a:pathLst>
              <a:path h="3123741" w="2322927">
                <a:moveTo>
                  <a:pt x="0" y="0"/>
                </a:moveTo>
                <a:lnTo>
                  <a:pt x="2322927" y="0"/>
                </a:lnTo>
                <a:lnTo>
                  <a:pt x="2322927" y="3123741"/>
                </a:lnTo>
                <a:lnTo>
                  <a:pt x="0" y="312374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144000" y="4800945"/>
            <a:ext cx="8762237" cy="8998446"/>
          </a:xfrm>
          <a:custGeom>
            <a:avLst/>
            <a:gdLst/>
            <a:ahLst/>
            <a:cxnLst/>
            <a:rect r="r" b="b" t="t" l="l"/>
            <a:pathLst>
              <a:path h="8998446" w="8762237">
                <a:moveTo>
                  <a:pt x="0" y="0"/>
                </a:moveTo>
                <a:lnTo>
                  <a:pt x="8762237" y="0"/>
                </a:lnTo>
                <a:lnTo>
                  <a:pt x="8762237" y="8998446"/>
                </a:lnTo>
                <a:lnTo>
                  <a:pt x="0" y="899844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112431" y="380905"/>
            <a:ext cx="13749170" cy="3152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FFF5D6"/>
                </a:solidFill>
                <a:latin typeface="210 다락방"/>
                <a:ea typeface="210 다락방"/>
              </a:rPr>
              <a:t>9. 추후 개선사항</a:t>
            </a:r>
          </a:p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FFF5D6"/>
                </a:solidFill>
                <a:latin typeface="210 다락방"/>
                <a:ea typeface="210 다락방"/>
              </a:rPr>
              <a:t>  개인 피드백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5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95710" y="2666775"/>
            <a:ext cx="17296580" cy="5564612"/>
          </a:xfrm>
          <a:custGeom>
            <a:avLst/>
            <a:gdLst/>
            <a:ahLst/>
            <a:cxnLst/>
            <a:rect r="r" b="b" t="t" l="l"/>
            <a:pathLst>
              <a:path h="5564612" w="17296580">
                <a:moveTo>
                  <a:pt x="0" y="0"/>
                </a:moveTo>
                <a:lnTo>
                  <a:pt x="17296580" y="0"/>
                </a:lnTo>
                <a:lnTo>
                  <a:pt x="17296580" y="5564612"/>
                </a:lnTo>
                <a:lnTo>
                  <a:pt x="0" y="55646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-3110093" y="456262"/>
            <a:ext cx="12418853" cy="82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66"/>
              </a:lnSpc>
            </a:pPr>
            <a:r>
              <a:rPr lang="en-US" sz="7019">
                <a:solidFill>
                  <a:srgbClr val="253943"/>
                </a:solidFill>
                <a:latin typeface="210 다락방"/>
                <a:ea typeface="210 다락방"/>
              </a:rPr>
              <a:t>2. 요구 명세서</a:t>
            </a:r>
          </a:p>
        </p:txBody>
      </p:sp>
    </p:spTree>
  </p:cSld>
  <p:clrMapOvr>
    <a:masterClrMapping/>
  </p:clrMapOvr>
</p:sld>
</file>

<file path=ppt/slides/slide4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5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356171" y="6806455"/>
            <a:ext cx="5233456" cy="4088637"/>
          </a:xfrm>
          <a:custGeom>
            <a:avLst/>
            <a:gdLst/>
            <a:ahLst/>
            <a:cxnLst/>
            <a:rect r="r" b="b" t="t" l="l"/>
            <a:pathLst>
              <a:path h="4088637" w="5233456">
                <a:moveTo>
                  <a:pt x="0" y="0"/>
                </a:moveTo>
                <a:lnTo>
                  <a:pt x="5233456" y="0"/>
                </a:lnTo>
                <a:lnTo>
                  <a:pt x="5233456" y="4088638"/>
                </a:lnTo>
                <a:lnTo>
                  <a:pt x="0" y="40886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-4259841" y="577553"/>
            <a:ext cx="16713637" cy="82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66"/>
              </a:lnSpc>
            </a:pPr>
            <a:r>
              <a:rPr lang="en-US" sz="7019">
                <a:solidFill>
                  <a:srgbClr val="253943"/>
                </a:solidFill>
                <a:latin typeface="210 다락방"/>
                <a:ea typeface="210 다락방"/>
              </a:rPr>
              <a:t>9-1. 추후 개선사항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0" y="2812152"/>
            <a:ext cx="19443978" cy="50679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1039531" indent="-519765" lvl="1">
              <a:lnSpc>
                <a:spcPts val="6740"/>
              </a:lnSpc>
              <a:buFont typeface="Arial"/>
              <a:buChar char="•"/>
            </a:pPr>
            <a:r>
              <a:rPr lang="en-US" sz="4814">
                <a:solidFill>
                  <a:srgbClr val="253943"/>
                </a:solidFill>
                <a:latin typeface="210 다락방"/>
                <a:ea typeface="210 다락방"/>
              </a:rPr>
              <a:t>후기 게시판 :  </a:t>
            </a:r>
            <a:r>
              <a:rPr lang="en-US" sz="4814">
                <a:solidFill>
                  <a:srgbClr val="F37F65"/>
                </a:solidFill>
                <a:ea typeface="210 다락방"/>
              </a:rPr>
              <a:t>각각</a:t>
            </a:r>
            <a:r>
              <a:rPr lang="en-US" sz="4814">
                <a:solidFill>
                  <a:srgbClr val="253943"/>
                </a:solidFill>
                <a:ea typeface="210 다락방"/>
              </a:rPr>
              <a:t>의 구매한 책에 대하여</a:t>
            </a:r>
          </a:p>
          <a:p>
            <a:pPr>
              <a:lnSpc>
                <a:spcPts val="6740"/>
              </a:lnSpc>
            </a:pPr>
            <a:r>
              <a:rPr lang="en-US" sz="4814">
                <a:solidFill>
                  <a:srgbClr val="253943"/>
                </a:solidFill>
                <a:latin typeface="210 다락방"/>
              </a:rPr>
              <a:t>                            </a:t>
            </a:r>
            <a:r>
              <a:rPr lang="en-US" sz="4814">
                <a:solidFill>
                  <a:srgbClr val="F37F65"/>
                </a:solidFill>
                <a:ea typeface="210 다락방"/>
              </a:rPr>
              <a:t>개별 </a:t>
            </a:r>
            <a:r>
              <a:rPr lang="en-US" sz="4814">
                <a:solidFill>
                  <a:srgbClr val="F37F65"/>
                </a:solidFill>
                <a:ea typeface="210 다락방"/>
              </a:rPr>
              <a:t>후기</a:t>
            </a:r>
            <a:r>
              <a:rPr lang="en-US" sz="4814">
                <a:solidFill>
                  <a:srgbClr val="253943"/>
                </a:solidFill>
                <a:ea typeface="210 다락방"/>
              </a:rPr>
              <a:t>를 작성할 수 있도록 개선</a:t>
            </a:r>
          </a:p>
          <a:p>
            <a:pPr>
              <a:lnSpc>
                <a:spcPts val="6740"/>
              </a:lnSpc>
            </a:pPr>
          </a:p>
          <a:p>
            <a:pPr marL="1039531" indent="-519765" lvl="1">
              <a:lnSpc>
                <a:spcPts val="6740"/>
              </a:lnSpc>
              <a:buFont typeface="Arial"/>
              <a:buChar char="•"/>
            </a:pPr>
            <a:r>
              <a:rPr lang="en-US" sz="4814">
                <a:solidFill>
                  <a:srgbClr val="253943"/>
                </a:solidFill>
                <a:latin typeface="210 다락방"/>
                <a:ea typeface="210 다락방"/>
              </a:rPr>
              <a:t>방문자 카운트 : 로그인 시, </a:t>
            </a:r>
            <a:r>
              <a:rPr lang="en-US" sz="4814">
                <a:solidFill>
                  <a:srgbClr val="F37F65"/>
                </a:solidFill>
                <a:ea typeface="210 다락방"/>
              </a:rPr>
              <a:t>방문 횟수 카운트</a:t>
            </a:r>
            <a:r>
              <a:rPr lang="en-US" sz="4814">
                <a:solidFill>
                  <a:srgbClr val="253943"/>
                </a:solidFill>
                <a:ea typeface="210 다락방"/>
              </a:rPr>
              <a:t>를 통해</a:t>
            </a:r>
          </a:p>
          <a:p>
            <a:pPr>
              <a:lnSpc>
                <a:spcPts val="6740"/>
              </a:lnSpc>
            </a:pPr>
            <a:r>
              <a:rPr lang="en-US" sz="4814">
                <a:solidFill>
                  <a:srgbClr val="253943"/>
                </a:solidFill>
                <a:latin typeface="210 다락방"/>
              </a:rPr>
              <a:t>                              </a:t>
            </a:r>
            <a:r>
              <a:rPr lang="en-US" sz="4814">
                <a:solidFill>
                  <a:srgbClr val="F37F65"/>
                </a:solidFill>
                <a:ea typeface="210 다락방"/>
              </a:rPr>
              <a:t>방문자 이벤트</a:t>
            </a:r>
            <a:r>
              <a:rPr lang="en-US" sz="4814">
                <a:solidFill>
                  <a:srgbClr val="253943"/>
                </a:solidFill>
                <a:latin typeface="210 다락방"/>
                <a:ea typeface="210 다락방"/>
              </a:rPr>
              <a:t> 구현 가능하도록 개선</a:t>
            </a:r>
          </a:p>
          <a:p>
            <a:pPr>
              <a:lnSpc>
                <a:spcPts val="6740"/>
              </a:lnSpc>
            </a:pPr>
            <a:r>
              <a:rPr lang="en-US" sz="4814">
                <a:solidFill>
                  <a:srgbClr val="253943"/>
                </a:solidFill>
                <a:latin typeface="210 다락방"/>
                <a:ea typeface="210 다락방"/>
              </a:rPr>
              <a:t>                              (50, 100 번째 방문자 +5,000 캐시)</a:t>
            </a:r>
          </a:p>
        </p:txBody>
      </p:sp>
    </p:spTree>
  </p:cSld>
  <p:clrMapOvr>
    <a:masterClrMapping/>
  </p:clrMapOvr>
</p:sld>
</file>

<file path=ppt/slides/slide4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38B6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15123639" y="6230926"/>
            <a:ext cx="2900047" cy="2995169"/>
            <a:chOff x="0" y="0"/>
            <a:chExt cx="6350000" cy="655828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74930" y="74930"/>
              <a:ext cx="6200140" cy="6408420"/>
            </a:xfrm>
            <a:custGeom>
              <a:avLst/>
              <a:gdLst/>
              <a:ahLst/>
              <a:cxnLst/>
              <a:rect r="r" b="b" t="t" l="l"/>
              <a:pathLst>
                <a:path h="6408420" w="6200140">
                  <a:moveTo>
                    <a:pt x="6200140" y="5351780"/>
                  </a:moveTo>
                  <a:cubicBezTo>
                    <a:pt x="6200140" y="5935980"/>
                    <a:pt x="5726430" y="6408420"/>
                    <a:pt x="5143500" y="6408420"/>
                  </a:cubicBezTo>
                  <a:lnTo>
                    <a:pt x="1056640" y="6408420"/>
                  </a:lnTo>
                  <a:cubicBezTo>
                    <a:pt x="472440" y="6408420"/>
                    <a:pt x="0" y="5934710"/>
                    <a:pt x="0" y="5351780"/>
                  </a:cubicBezTo>
                  <a:lnTo>
                    <a:pt x="0" y="1056640"/>
                  </a:lnTo>
                  <a:cubicBezTo>
                    <a:pt x="0" y="472440"/>
                    <a:pt x="473710" y="0"/>
                    <a:pt x="1056640" y="0"/>
                  </a:cubicBezTo>
                  <a:lnTo>
                    <a:pt x="5143500" y="0"/>
                  </a:lnTo>
                  <a:cubicBezTo>
                    <a:pt x="5727700" y="0"/>
                    <a:pt x="6200140" y="473710"/>
                    <a:pt x="6200140" y="1056640"/>
                  </a:cubicBezTo>
                  <a:lnTo>
                    <a:pt x="6200140" y="5351780"/>
                  </a:lnTo>
                  <a:close/>
                </a:path>
              </a:pathLst>
            </a:custGeom>
            <a:blipFill>
              <a:blip r:embed="rId2"/>
              <a:stretch>
                <a:fillRect l="-2667" t="0" r="-2667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350000" cy="6558280"/>
            </a:xfrm>
            <a:custGeom>
              <a:avLst/>
              <a:gdLst/>
              <a:ahLst/>
              <a:cxnLst/>
              <a:rect r="r" b="b" t="t" l="l"/>
              <a:pathLst>
                <a:path h="6558280" w="6350000">
                  <a:moveTo>
                    <a:pt x="5218430" y="6558280"/>
                  </a:moveTo>
                  <a:lnTo>
                    <a:pt x="1131570" y="6558280"/>
                  </a:lnTo>
                  <a:cubicBezTo>
                    <a:pt x="508000" y="6558280"/>
                    <a:pt x="0" y="6050280"/>
                    <a:pt x="0" y="5426710"/>
                  </a:cubicBezTo>
                  <a:lnTo>
                    <a:pt x="0" y="1131570"/>
                  </a:lnTo>
                  <a:cubicBezTo>
                    <a:pt x="0" y="508000"/>
                    <a:pt x="508000" y="0"/>
                    <a:pt x="1131570" y="0"/>
                  </a:cubicBezTo>
                  <a:lnTo>
                    <a:pt x="5218430" y="0"/>
                  </a:lnTo>
                  <a:cubicBezTo>
                    <a:pt x="5842000" y="0"/>
                    <a:pt x="6350000" y="508000"/>
                    <a:pt x="6350000" y="1131570"/>
                  </a:cubicBezTo>
                  <a:lnTo>
                    <a:pt x="6350000" y="5425440"/>
                  </a:lnTo>
                  <a:cubicBezTo>
                    <a:pt x="6350000" y="6050280"/>
                    <a:pt x="5842000" y="6558280"/>
                    <a:pt x="5218430" y="6558280"/>
                  </a:cubicBezTo>
                  <a:close/>
                  <a:moveTo>
                    <a:pt x="1131570" y="149860"/>
                  </a:moveTo>
                  <a:cubicBezTo>
                    <a:pt x="590550" y="149860"/>
                    <a:pt x="149860" y="590550"/>
                    <a:pt x="149860" y="1131570"/>
                  </a:cubicBezTo>
                  <a:lnTo>
                    <a:pt x="149860" y="5425440"/>
                  </a:lnTo>
                  <a:cubicBezTo>
                    <a:pt x="149860" y="5966460"/>
                    <a:pt x="590550" y="6407150"/>
                    <a:pt x="1131570" y="6407150"/>
                  </a:cubicBezTo>
                  <a:lnTo>
                    <a:pt x="5218430" y="6407150"/>
                  </a:lnTo>
                  <a:cubicBezTo>
                    <a:pt x="5759450" y="6407150"/>
                    <a:pt x="6200140" y="5966460"/>
                    <a:pt x="6200140" y="5425440"/>
                  </a:cubicBezTo>
                  <a:lnTo>
                    <a:pt x="6200140" y="1131570"/>
                  </a:lnTo>
                  <a:cubicBezTo>
                    <a:pt x="6200140" y="590550"/>
                    <a:pt x="5759450" y="149860"/>
                    <a:pt x="5218430" y="149860"/>
                  </a:cubicBezTo>
                  <a:lnTo>
                    <a:pt x="1131570" y="149860"/>
                  </a:lnTo>
                  <a:close/>
                </a:path>
              </a:pathLst>
            </a:custGeom>
            <a:solidFill>
              <a:srgbClr val="F4CC7A"/>
            </a:solidFill>
          </p:spPr>
        </p:sp>
      </p:grp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644101" y="2108049"/>
            <a:ext cx="2900047" cy="2995169"/>
            <a:chOff x="0" y="0"/>
            <a:chExt cx="6350000" cy="655828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74930" y="74930"/>
              <a:ext cx="6200140" cy="6408420"/>
            </a:xfrm>
            <a:custGeom>
              <a:avLst/>
              <a:gdLst/>
              <a:ahLst/>
              <a:cxnLst/>
              <a:rect r="r" b="b" t="t" l="l"/>
              <a:pathLst>
                <a:path h="6408420" w="6200140">
                  <a:moveTo>
                    <a:pt x="6200140" y="5351780"/>
                  </a:moveTo>
                  <a:cubicBezTo>
                    <a:pt x="6200140" y="5935980"/>
                    <a:pt x="5726430" y="6408420"/>
                    <a:pt x="5143500" y="6408420"/>
                  </a:cubicBezTo>
                  <a:lnTo>
                    <a:pt x="1056640" y="6408420"/>
                  </a:lnTo>
                  <a:cubicBezTo>
                    <a:pt x="472440" y="6408420"/>
                    <a:pt x="0" y="5934710"/>
                    <a:pt x="0" y="5351780"/>
                  </a:cubicBezTo>
                  <a:lnTo>
                    <a:pt x="0" y="1056640"/>
                  </a:lnTo>
                  <a:cubicBezTo>
                    <a:pt x="0" y="472440"/>
                    <a:pt x="473710" y="0"/>
                    <a:pt x="1056640" y="0"/>
                  </a:cubicBezTo>
                  <a:lnTo>
                    <a:pt x="5143500" y="0"/>
                  </a:lnTo>
                  <a:cubicBezTo>
                    <a:pt x="5727700" y="0"/>
                    <a:pt x="6200140" y="473710"/>
                    <a:pt x="6200140" y="1056640"/>
                  </a:cubicBezTo>
                  <a:lnTo>
                    <a:pt x="6200140" y="5351780"/>
                  </a:lnTo>
                  <a:close/>
                </a:path>
              </a:pathLst>
            </a:custGeom>
            <a:blipFill>
              <a:blip r:embed="rId3"/>
              <a:stretch>
                <a:fillRect l="-3623" t="0" r="-3623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0000" cy="6558280"/>
            </a:xfrm>
            <a:custGeom>
              <a:avLst/>
              <a:gdLst/>
              <a:ahLst/>
              <a:cxnLst/>
              <a:rect r="r" b="b" t="t" l="l"/>
              <a:pathLst>
                <a:path h="6558280" w="6350000">
                  <a:moveTo>
                    <a:pt x="5218430" y="6558280"/>
                  </a:moveTo>
                  <a:lnTo>
                    <a:pt x="1131570" y="6558280"/>
                  </a:lnTo>
                  <a:cubicBezTo>
                    <a:pt x="508000" y="6558280"/>
                    <a:pt x="0" y="6050280"/>
                    <a:pt x="0" y="5426710"/>
                  </a:cubicBezTo>
                  <a:lnTo>
                    <a:pt x="0" y="1131570"/>
                  </a:lnTo>
                  <a:cubicBezTo>
                    <a:pt x="0" y="508000"/>
                    <a:pt x="508000" y="0"/>
                    <a:pt x="1131570" y="0"/>
                  </a:cubicBezTo>
                  <a:lnTo>
                    <a:pt x="5218430" y="0"/>
                  </a:lnTo>
                  <a:cubicBezTo>
                    <a:pt x="5842000" y="0"/>
                    <a:pt x="6350000" y="508000"/>
                    <a:pt x="6350000" y="1131570"/>
                  </a:cubicBezTo>
                  <a:lnTo>
                    <a:pt x="6350000" y="5425440"/>
                  </a:lnTo>
                  <a:cubicBezTo>
                    <a:pt x="6350000" y="6050280"/>
                    <a:pt x="5842000" y="6558280"/>
                    <a:pt x="5218430" y="6558280"/>
                  </a:cubicBezTo>
                  <a:close/>
                  <a:moveTo>
                    <a:pt x="1131570" y="149860"/>
                  </a:moveTo>
                  <a:cubicBezTo>
                    <a:pt x="590550" y="149860"/>
                    <a:pt x="149860" y="590550"/>
                    <a:pt x="149860" y="1131570"/>
                  </a:cubicBezTo>
                  <a:lnTo>
                    <a:pt x="149860" y="5425440"/>
                  </a:lnTo>
                  <a:cubicBezTo>
                    <a:pt x="149860" y="5966460"/>
                    <a:pt x="590550" y="6407150"/>
                    <a:pt x="1131570" y="6407150"/>
                  </a:cubicBezTo>
                  <a:lnTo>
                    <a:pt x="5218430" y="6407150"/>
                  </a:lnTo>
                  <a:cubicBezTo>
                    <a:pt x="5759450" y="6407150"/>
                    <a:pt x="6200140" y="5966460"/>
                    <a:pt x="6200140" y="5425440"/>
                  </a:cubicBezTo>
                  <a:lnTo>
                    <a:pt x="6200140" y="1131570"/>
                  </a:lnTo>
                  <a:cubicBezTo>
                    <a:pt x="6200140" y="590550"/>
                    <a:pt x="5759450" y="149860"/>
                    <a:pt x="5218430" y="149860"/>
                  </a:cubicBezTo>
                  <a:lnTo>
                    <a:pt x="1131570" y="149860"/>
                  </a:lnTo>
                  <a:close/>
                </a:path>
              </a:pathLst>
            </a:custGeom>
            <a:solidFill>
              <a:srgbClr val="ED825D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3746317" y="2033130"/>
            <a:ext cx="14187593" cy="3110370"/>
            <a:chOff x="0" y="0"/>
            <a:chExt cx="6396468" cy="140230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396468" cy="1402308"/>
            </a:xfrm>
            <a:custGeom>
              <a:avLst/>
              <a:gdLst/>
              <a:ahLst/>
              <a:cxnLst/>
              <a:rect r="r" b="b" t="t" l="l"/>
              <a:pathLst>
                <a:path h="1402308" w="6396468">
                  <a:moveTo>
                    <a:pt x="0" y="0"/>
                  </a:moveTo>
                  <a:lnTo>
                    <a:pt x="6396468" y="0"/>
                  </a:lnTo>
                  <a:lnTo>
                    <a:pt x="6396468" y="1402308"/>
                  </a:lnTo>
                  <a:lnTo>
                    <a:pt x="0" y="1402308"/>
                  </a:lnTo>
                  <a:close/>
                </a:path>
              </a:pathLst>
            </a:custGeom>
            <a:solidFill>
              <a:srgbClr val="FFF5D6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24752" y="6230926"/>
            <a:ext cx="14734574" cy="2995169"/>
            <a:chOff x="0" y="0"/>
            <a:chExt cx="6643074" cy="135037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643074" cy="1350370"/>
            </a:xfrm>
            <a:custGeom>
              <a:avLst/>
              <a:gdLst/>
              <a:ahLst/>
              <a:cxnLst/>
              <a:rect r="r" b="b" t="t" l="l"/>
              <a:pathLst>
                <a:path h="1350370" w="6643074">
                  <a:moveTo>
                    <a:pt x="0" y="0"/>
                  </a:moveTo>
                  <a:lnTo>
                    <a:pt x="6643074" y="0"/>
                  </a:lnTo>
                  <a:lnTo>
                    <a:pt x="6643074" y="1350370"/>
                  </a:lnTo>
                  <a:lnTo>
                    <a:pt x="0" y="1350370"/>
                  </a:lnTo>
                  <a:close/>
                </a:path>
              </a:pathLst>
            </a:custGeom>
            <a:solidFill>
              <a:srgbClr val="FFF5D6"/>
            </a:solidFill>
          </p:spPr>
        </p:sp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5230847" y="0"/>
            <a:ext cx="2956134" cy="1745931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-3136768" y="574972"/>
            <a:ext cx="13766169" cy="7320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984"/>
              </a:lnSpc>
              <a:spcBef>
                <a:spcPct val="0"/>
              </a:spcBef>
            </a:pPr>
            <a:r>
              <a:rPr lang="en-US" sz="7019">
                <a:solidFill>
                  <a:srgbClr val="FFFFFF"/>
                </a:solidFill>
                <a:latin typeface="210 다락방"/>
                <a:ea typeface="210 다락방"/>
              </a:rPr>
              <a:t>9-2. 개인 피드백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53654" y="5218609"/>
            <a:ext cx="3080942" cy="6884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28"/>
              </a:lnSpc>
              <a:spcBef>
                <a:spcPct val="0"/>
              </a:spcBef>
            </a:pPr>
            <a:r>
              <a:rPr lang="en-US" sz="4020">
                <a:solidFill>
                  <a:srgbClr val="FFFFFF"/>
                </a:solidFill>
                <a:ea typeface="210 다락방"/>
              </a:rPr>
              <a:t>남원우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5095596" y="9283245"/>
            <a:ext cx="3428674" cy="6884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627"/>
              </a:lnSpc>
              <a:spcBef>
                <a:spcPct val="0"/>
              </a:spcBef>
            </a:pPr>
            <a:r>
              <a:rPr lang="en-US" sz="4019">
                <a:solidFill>
                  <a:srgbClr val="FFFFFF"/>
                </a:solidFill>
                <a:ea typeface="210 다락방"/>
              </a:rPr>
              <a:t>박석은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952984" y="2031849"/>
            <a:ext cx="13869509" cy="29891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790"/>
              </a:lnSpc>
              <a:spcBef>
                <a:spcPct val="0"/>
              </a:spcBef>
            </a:pPr>
            <a:r>
              <a:rPr lang="en-US" sz="3421">
                <a:solidFill>
                  <a:srgbClr val="000000"/>
                </a:solidFill>
                <a:latin typeface="210 다락방"/>
                <a:ea typeface="210 다락방"/>
              </a:rPr>
              <a:t>처음 하는 팀 프로젝트여서 부족한 점이 많았지만, 프로젝트를 진행하면서 기능이 추가되고 개선되는 과정에서 </a:t>
            </a:r>
            <a:r>
              <a:rPr lang="en-US" sz="3421">
                <a:solidFill>
                  <a:srgbClr val="E48D7A"/>
                </a:solidFill>
                <a:ea typeface="210 다락방"/>
              </a:rPr>
              <a:t>재미와 책임감</a:t>
            </a:r>
            <a:r>
              <a:rPr lang="en-US" sz="3421">
                <a:solidFill>
                  <a:srgbClr val="000000"/>
                </a:solidFill>
                <a:latin typeface="210 다락방"/>
                <a:ea typeface="210 다락방"/>
              </a:rPr>
              <a:t>을 느낄 수 있었습니다. </a:t>
            </a:r>
            <a:r>
              <a:rPr lang="en-US" sz="3421">
                <a:solidFill>
                  <a:srgbClr val="000000"/>
                </a:solidFill>
                <a:ea typeface="210 다락방"/>
              </a:rPr>
              <a:t>팀원들과 </a:t>
            </a:r>
            <a:r>
              <a:rPr lang="en-US" sz="3421">
                <a:solidFill>
                  <a:srgbClr val="E48D7A"/>
                </a:solidFill>
                <a:ea typeface="210 다락방"/>
              </a:rPr>
              <a:t>의사소통</a:t>
            </a:r>
            <a:r>
              <a:rPr lang="en-US" sz="3421">
                <a:solidFill>
                  <a:srgbClr val="000000"/>
                </a:solidFill>
                <a:ea typeface="210 다락방"/>
              </a:rPr>
              <a:t>을 통해서 팀원들 간의 </a:t>
            </a:r>
            <a:r>
              <a:rPr lang="en-US" sz="3421">
                <a:solidFill>
                  <a:srgbClr val="E48D7A"/>
                </a:solidFill>
                <a:ea typeface="210 다락방"/>
              </a:rPr>
              <a:t>멤버십</a:t>
            </a:r>
            <a:r>
              <a:rPr lang="en-US" sz="3421">
                <a:solidFill>
                  <a:srgbClr val="000000"/>
                </a:solidFill>
                <a:latin typeface="210 다락방"/>
                <a:ea typeface="210 다락방"/>
              </a:rPr>
              <a:t>도 많이 생기는 프로젝트였습니다. 비록 초기에 </a:t>
            </a:r>
            <a:r>
              <a:rPr lang="en-US" sz="3421">
                <a:solidFill>
                  <a:srgbClr val="ED825D"/>
                </a:solidFill>
                <a:ea typeface="210 다락방"/>
              </a:rPr>
              <a:t>기능 회의 부분</a:t>
            </a:r>
            <a:r>
              <a:rPr lang="en-US" sz="3421">
                <a:solidFill>
                  <a:srgbClr val="000000"/>
                </a:solidFill>
                <a:ea typeface="210 다락방"/>
              </a:rPr>
              <a:t>이 미흡한 점이 있어서 </a:t>
            </a:r>
            <a:r>
              <a:rPr lang="en-US" sz="3421">
                <a:solidFill>
                  <a:srgbClr val="ED825D"/>
                </a:solidFill>
                <a:ea typeface="210 다락방"/>
              </a:rPr>
              <a:t>역할분담이 완벽</a:t>
            </a:r>
            <a:r>
              <a:rPr lang="en-US" sz="3421">
                <a:solidFill>
                  <a:srgbClr val="000000"/>
                </a:solidFill>
                <a:ea typeface="210 다락방"/>
              </a:rPr>
              <a:t>하게 되지 못한게 </a:t>
            </a:r>
            <a:r>
              <a:rPr lang="en-US" sz="3421">
                <a:solidFill>
                  <a:srgbClr val="ED825D"/>
                </a:solidFill>
                <a:ea typeface="210 다락방"/>
              </a:rPr>
              <a:t>아쉬웠습니다</a:t>
            </a:r>
            <a:r>
              <a:rPr lang="en-US" sz="3421">
                <a:solidFill>
                  <a:srgbClr val="000000"/>
                </a:solidFill>
                <a:latin typeface="210 다락방"/>
              </a:rPr>
              <a:t>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17117" y="6450804"/>
            <a:ext cx="14505981" cy="308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ea typeface="210 다락방"/>
              </a:rPr>
              <a:t>그룹 프로젝트를 진행하면서 </a:t>
            </a:r>
            <a:r>
              <a:rPr lang="en-US" sz="3500">
                <a:solidFill>
                  <a:srgbClr val="ED825D"/>
                </a:solidFill>
                <a:ea typeface="210 다락방"/>
              </a:rPr>
              <a:t>협업</a:t>
            </a:r>
            <a:r>
              <a:rPr lang="en-US" sz="3500">
                <a:solidFill>
                  <a:srgbClr val="000000"/>
                </a:solidFill>
                <a:ea typeface="210 다락방"/>
              </a:rPr>
              <a:t>과 </a:t>
            </a:r>
            <a:r>
              <a:rPr lang="en-US" sz="3500">
                <a:solidFill>
                  <a:srgbClr val="ED825D"/>
                </a:solidFill>
                <a:ea typeface="210 다락방"/>
              </a:rPr>
              <a:t>커뮤니케이션</a:t>
            </a:r>
            <a:r>
              <a:rPr lang="en-US" sz="3500">
                <a:solidFill>
                  <a:srgbClr val="000000"/>
                </a:solidFill>
                <a:latin typeface="210 다락방"/>
                <a:ea typeface="210 다락방"/>
              </a:rPr>
              <a:t>을 배울 수 있었습니다. </a:t>
            </a:r>
          </a:p>
          <a:p>
            <a:pPr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latin typeface="210 다락방"/>
                <a:ea typeface="210 다락방"/>
              </a:rPr>
              <a:t>프로그램의 제한으로 원하는 출력들을 완전히 구현하지 못한 아쉬움이 있지만,특히 잘 몰랐던 </a:t>
            </a:r>
            <a:r>
              <a:rPr lang="en-US" sz="3500">
                <a:solidFill>
                  <a:srgbClr val="ED825D"/>
                </a:solidFill>
                <a:ea typeface="210 다락방"/>
              </a:rPr>
              <a:t>기능구현</a:t>
            </a:r>
            <a:r>
              <a:rPr lang="en-US" sz="3500">
                <a:solidFill>
                  <a:srgbClr val="000000"/>
                </a:solidFill>
                <a:ea typeface="210 다락방"/>
              </a:rPr>
              <a:t>을 자연스럽게 공부하게 되었고 </a:t>
            </a:r>
          </a:p>
          <a:p>
            <a:pPr>
              <a:lnSpc>
                <a:spcPts val="4900"/>
              </a:lnSpc>
            </a:pPr>
            <a:r>
              <a:rPr lang="en-US" sz="3500">
                <a:solidFill>
                  <a:srgbClr val="ED825D"/>
                </a:solidFill>
                <a:ea typeface="210 다락방"/>
              </a:rPr>
              <a:t>한층 더 성장</a:t>
            </a:r>
            <a:r>
              <a:rPr lang="en-US" sz="3500">
                <a:solidFill>
                  <a:srgbClr val="000000"/>
                </a:solidFill>
                <a:latin typeface="210 다락방"/>
                <a:ea typeface="210 다락방"/>
              </a:rPr>
              <a:t>할 수 있는 계기가 되었습니다.</a:t>
            </a:r>
          </a:p>
          <a:p>
            <a:pPr>
              <a:lnSpc>
                <a:spcPts val="490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4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38B6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746317" y="2067767"/>
            <a:ext cx="14187593" cy="3075733"/>
            <a:chOff x="0" y="0"/>
            <a:chExt cx="6396468" cy="138669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96468" cy="1386692"/>
            </a:xfrm>
            <a:custGeom>
              <a:avLst/>
              <a:gdLst/>
              <a:ahLst/>
              <a:cxnLst/>
              <a:rect r="r" b="b" t="t" l="l"/>
              <a:pathLst>
                <a:path h="1386692" w="6396468">
                  <a:moveTo>
                    <a:pt x="0" y="0"/>
                  </a:moveTo>
                  <a:lnTo>
                    <a:pt x="6396468" y="0"/>
                  </a:lnTo>
                  <a:lnTo>
                    <a:pt x="6396468" y="1386692"/>
                  </a:lnTo>
                  <a:lnTo>
                    <a:pt x="0" y="1386692"/>
                  </a:lnTo>
                  <a:close/>
                </a:path>
              </a:pathLst>
            </a:custGeom>
            <a:solidFill>
              <a:srgbClr val="FFF5D6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581956" y="6393942"/>
            <a:ext cx="14050950" cy="3052319"/>
            <a:chOff x="0" y="0"/>
            <a:chExt cx="6334862" cy="137613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34862" cy="1376136"/>
            </a:xfrm>
            <a:custGeom>
              <a:avLst/>
              <a:gdLst/>
              <a:ahLst/>
              <a:cxnLst/>
              <a:rect r="r" b="b" t="t" l="l"/>
              <a:pathLst>
                <a:path h="1376136" w="6334862">
                  <a:moveTo>
                    <a:pt x="0" y="0"/>
                  </a:moveTo>
                  <a:lnTo>
                    <a:pt x="6334862" y="0"/>
                  </a:lnTo>
                  <a:lnTo>
                    <a:pt x="6334862" y="1376136"/>
                  </a:lnTo>
                  <a:lnTo>
                    <a:pt x="0" y="1376136"/>
                  </a:lnTo>
                  <a:close/>
                </a:path>
              </a:pathLst>
            </a:custGeom>
            <a:solidFill>
              <a:srgbClr val="FFF5D6"/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581956" y="2108049"/>
            <a:ext cx="2900047" cy="2995169"/>
            <a:chOff x="0" y="0"/>
            <a:chExt cx="6350000" cy="655828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74930" y="74930"/>
              <a:ext cx="6200140" cy="6408420"/>
            </a:xfrm>
            <a:custGeom>
              <a:avLst/>
              <a:gdLst/>
              <a:ahLst/>
              <a:cxnLst/>
              <a:rect r="r" b="b" t="t" l="l"/>
              <a:pathLst>
                <a:path h="6408420" w="6200140">
                  <a:moveTo>
                    <a:pt x="6200140" y="5351780"/>
                  </a:moveTo>
                  <a:cubicBezTo>
                    <a:pt x="6200140" y="5935980"/>
                    <a:pt x="5726430" y="6408420"/>
                    <a:pt x="5143500" y="6408420"/>
                  </a:cubicBezTo>
                  <a:lnTo>
                    <a:pt x="1056640" y="6408420"/>
                  </a:lnTo>
                  <a:cubicBezTo>
                    <a:pt x="472440" y="6408420"/>
                    <a:pt x="0" y="5934710"/>
                    <a:pt x="0" y="5351780"/>
                  </a:cubicBezTo>
                  <a:lnTo>
                    <a:pt x="0" y="1056640"/>
                  </a:lnTo>
                  <a:cubicBezTo>
                    <a:pt x="0" y="472440"/>
                    <a:pt x="473710" y="0"/>
                    <a:pt x="1056640" y="0"/>
                  </a:cubicBezTo>
                  <a:lnTo>
                    <a:pt x="5143500" y="0"/>
                  </a:lnTo>
                  <a:cubicBezTo>
                    <a:pt x="5727700" y="0"/>
                    <a:pt x="6200140" y="473710"/>
                    <a:pt x="6200140" y="1056640"/>
                  </a:cubicBezTo>
                  <a:lnTo>
                    <a:pt x="6200140" y="5351780"/>
                  </a:lnTo>
                  <a:close/>
                </a:path>
              </a:pathLst>
            </a:custGeom>
            <a:blipFill>
              <a:blip r:embed="rId2"/>
              <a:stretch>
                <a:fillRect l="0" t="-4277" r="0" b="-4277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50000" cy="6558280"/>
            </a:xfrm>
            <a:custGeom>
              <a:avLst/>
              <a:gdLst/>
              <a:ahLst/>
              <a:cxnLst/>
              <a:rect r="r" b="b" t="t" l="l"/>
              <a:pathLst>
                <a:path h="6558280" w="6350000">
                  <a:moveTo>
                    <a:pt x="5218430" y="6558280"/>
                  </a:moveTo>
                  <a:lnTo>
                    <a:pt x="1131570" y="6558280"/>
                  </a:lnTo>
                  <a:cubicBezTo>
                    <a:pt x="508000" y="6558280"/>
                    <a:pt x="0" y="6050280"/>
                    <a:pt x="0" y="5426710"/>
                  </a:cubicBezTo>
                  <a:lnTo>
                    <a:pt x="0" y="1131570"/>
                  </a:lnTo>
                  <a:cubicBezTo>
                    <a:pt x="0" y="508000"/>
                    <a:pt x="508000" y="0"/>
                    <a:pt x="1131570" y="0"/>
                  </a:cubicBezTo>
                  <a:lnTo>
                    <a:pt x="5218430" y="0"/>
                  </a:lnTo>
                  <a:cubicBezTo>
                    <a:pt x="5842000" y="0"/>
                    <a:pt x="6350000" y="508000"/>
                    <a:pt x="6350000" y="1131570"/>
                  </a:cubicBezTo>
                  <a:lnTo>
                    <a:pt x="6350000" y="5425440"/>
                  </a:lnTo>
                  <a:cubicBezTo>
                    <a:pt x="6350000" y="6050280"/>
                    <a:pt x="5842000" y="6558280"/>
                    <a:pt x="5218430" y="6558280"/>
                  </a:cubicBezTo>
                  <a:close/>
                  <a:moveTo>
                    <a:pt x="1131570" y="149860"/>
                  </a:moveTo>
                  <a:cubicBezTo>
                    <a:pt x="590550" y="149860"/>
                    <a:pt x="149860" y="590550"/>
                    <a:pt x="149860" y="1131570"/>
                  </a:cubicBezTo>
                  <a:lnTo>
                    <a:pt x="149860" y="5425440"/>
                  </a:lnTo>
                  <a:cubicBezTo>
                    <a:pt x="149860" y="5966460"/>
                    <a:pt x="590550" y="6407150"/>
                    <a:pt x="1131570" y="6407150"/>
                  </a:cubicBezTo>
                  <a:lnTo>
                    <a:pt x="5218430" y="6407150"/>
                  </a:lnTo>
                  <a:cubicBezTo>
                    <a:pt x="5759450" y="6407150"/>
                    <a:pt x="6200140" y="5966460"/>
                    <a:pt x="6200140" y="5425440"/>
                  </a:cubicBezTo>
                  <a:lnTo>
                    <a:pt x="6200140" y="1131570"/>
                  </a:lnTo>
                  <a:cubicBezTo>
                    <a:pt x="6200140" y="590550"/>
                    <a:pt x="5759450" y="149860"/>
                    <a:pt x="5218430" y="149860"/>
                  </a:cubicBezTo>
                  <a:lnTo>
                    <a:pt x="1131570" y="149860"/>
                  </a:lnTo>
                  <a:close/>
                </a:path>
              </a:pathLst>
            </a:custGeom>
            <a:solidFill>
              <a:srgbClr val="9B9E57"/>
            </a:solidFill>
          </p:spPr>
        </p:sp>
      </p:grpSp>
      <p:grpSp>
        <p:nvGrpSpPr>
          <p:cNvPr name="Group 9" id="9"/>
          <p:cNvGrpSpPr>
            <a:grpSpLocks noChangeAspect="true"/>
          </p:cNvGrpSpPr>
          <p:nvPr/>
        </p:nvGrpSpPr>
        <p:grpSpPr>
          <a:xfrm rot="0">
            <a:off x="14962465" y="6263131"/>
            <a:ext cx="2900047" cy="2995169"/>
            <a:chOff x="0" y="0"/>
            <a:chExt cx="6350000" cy="655828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74930" y="74930"/>
              <a:ext cx="6200140" cy="6408420"/>
            </a:xfrm>
            <a:custGeom>
              <a:avLst/>
              <a:gdLst/>
              <a:ahLst/>
              <a:cxnLst/>
              <a:rect r="r" b="b" t="t" l="l"/>
              <a:pathLst>
                <a:path h="6408420" w="6200140">
                  <a:moveTo>
                    <a:pt x="6200140" y="5351780"/>
                  </a:moveTo>
                  <a:cubicBezTo>
                    <a:pt x="6200140" y="5935980"/>
                    <a:pt x="5726430" y="6408420"/>
                    <a:pt x="5143500" y="6408420"/>
                  </a:cubicBezTo>
                  <a:lnTo>
                    <a:pt x="1056640" y="6408420"/>
                  </a:lnTo>
                  <a:cubicBezTo>
                    <a:pt x="472440" y="6408420"/>
                    <a:pt x="0" y="5934710"/>
                    <a:pt x="0" y="5351780"/>
                  </a:cubicBezTo>
                  <a:lnTo>
                    <a:pt x="0" y="1056640"/>
                  </a:lnTo>
                  <a:cubicBezTo>
                    <a:pt x="0" y="472440"/>
                    <a:pt x="473710" y="0"/>
                    <a:pt x="1056640" y="0"/>
                  </a:cubicBezTo>
                  <a:lnTo>
                    <a:pt x="5143500" y="0"/>
                  </a:lnTo>
                  <a:cubicBezTo>
                    <a:pt x="5727700" y="0"/>
                    <a:pt x="6200140" y="473710"/>
                    <a:pt x="6200140" y="1056640"/>
                  </a:cubicBezTo>
                  <a:lnTo>
                    <a:pt x="6200140" y="5351780"/>
                  </a:lnTo>
                  <a:close/>
                </a:path>
              </a:pathLst>
            </a:custGeom>
            <a:blipFill>
              <a:blip r:embed="rId3"/>
              <a:stretch>
                <a:fillRect l="-17444" t="0" r="-17444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350000" cy="6558280"/>
            </a:xfrm>
            <a:custGeom>
              <a:avLst/>
              <a:gdLst/>
              <a:ahLst/>
              <a:cxnLst/>
              <a:rect r="r" b="b" t="t" l="l"/>
              <a:pathLst>
                <a:path h="6558280" w="6350000">
                  <a:moveTo>
                    <a:pt x="5218430" y="6558280"/>
                  </a:moveTo>
                  <a:lnTo>
                    <a:pt x="1131570" y="6558280"/>
                  </a:lnTo>
                  <a:cubicBezTo>
                    <a:pt x="508000" y="6558280"/>
                    <a:pt x="0" y="6050280"/>
                    <a:pt x="0" y="5426710"/>
                  </a:cubicBezTo>
                  <a:lnTo>
                    <a:pt x="0" y="1131570"/>
                  </a:lnTo>
                  <a:cubicBezTo>
                    <a:pt x="0" y="508000"/>
                    <a:pt x="508000" y="0"/>
                    <a:pt x="1131570" y="0"/>
                  </a:cubicBezTo>
                  <a:lnTo>
                    <a:pt x="5218430" y="0"/>
                  </a:lnTo>
                  <a:cubicBezTo>
                    <a:pt x="5842000" y="0"/>
                    <a:pt x="6350000" y="508000"/>
                    <a:pt x="6350000" y="1131570"/>
                  </a:cubicBezTo>
                  <a:lnTo>
                    <a:pt x="6350000" y="5425440"/>
                  </a:lnTo>
                  <a:cubicBezTo>
                    <a:pt x="6350000" y="6050280"/>
                    <a:pt x="5842000" y="6558280"/>
                    <a:pt x="5218430" y="6558280"/>
                  </a:cubicBezTo>
                  <a:close/>
                  <a:moveTo>
                    <a:pt x="1131570" y="149860"/>
                  </a:moveTo>
                  <a:cubicBezTo>
                    <a:pt x="590550" y="149860"/>
                    <a:pt x="149860" y="590550"/>
                    <a:pt x="149860" y="1131570"/>
                  </a:cubicBezTo>
                  <a:lnTo>
                    <a:pt x="149860" y="5425440"/>
                  </a:lnTo>
                  <a:cubicBezTo>
                    <a:pt x="149860" y="5966460"/>
                    <a:pt x="590550" y="6407150"/>
                    <a:pt x="1131570" y="6407150"/>
                  </a:cubicBezTo>
                  <a:lnTo>
                    <a:pt x="5218430" y="6407150"/>
                  </a:lnTo>
                  <a:cubicBezTo>
                    <a:pt x="5759450" y="6407150"/>
                    <a:pt x="6200140" y="5966460"/>
                    <a:pt x="6200140" y="5425440"/>
                  </a:cubicBezTo>
                  <a:lnTo>
                    <a:pt x="6200140" y="1131570"/>
                  </a:lnTo>
                  <a:cubicBezTo>
                    <a:pt x="6200140" y="590550"/>
                    <a:pt x="5759450" y="149860"/>
                    <a:pt x="5218430" y="149860"/>
                  </a:cubicBezTo>
                  <a:lnTo>
                    <a:pt x="1131570" y="149860"/>
                  </a:lnTo>
                  <a:close/>
                </a:path>
              </a:pathLst>
            </a:custGeom>
            <a:solidFill>
              <a:srgbClr val="F4CC7A"/>
            </a:solid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-3136768" y="623100"/>
            <a:ext cx="13766169" cy="7320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984"/>
              </a:lnSpc>
              <a:spcBef>
                <a:spcPct val="0"/>
              </a:spcBef>
            </a:pPr>
            <a:r>
              <a:rPr lang="en-US" sz="7019">
                <a:solidFill>
                  <a:srgbClr val="FFFFFF"/>
                </a:solidFill>
                <a:latin typeface="210 다락방"/>
                <a:ea typeface="210 다락방"/>
              </a:rPr>
              <a:t>9-2. 개인 피드백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4852968" y="9352754"/>
            <a:ext cx="3080942" cy="6884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28"/>
              </a:lnSpc>
              <a:spcBef>
                <a:spcPct val="0"/>
              </a:spcBef>
            </a:pPr>
            <a:r>
              <a:rPr lang="en-US" sz="4020">
                <a:solidFill>
                  <a:srgbClr val="FFFFFF"/>
                </a:solidFill>
                <a:ea typeface="210 다락방"/>
              </a:rPr>
              <a:t>최경락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17643" y="5153025"/>
            <a:ext cx="3428674" cy="6884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627"/>
              </a:lnSpc>
              <a:spcBef>
                <a:spcPct val="0"/>
              </a:spcBef>
            </a:pPr>
            <a:r>
              <a:rPr lang="en-US" sz="4019">
                <a:solidFill>
                  <a:srgbClr val="FFFFFF"/>
                </a:solidFill>
                <a:ea typeface="210 다락방"/>
              </a:rPr>
              <a:t>이무현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984443" y="2335633"/>
            <a:ext cx="14187593" cy="2463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ea typeface="210 다락방"/>
              </a:rPr>
              <a:t>혼자 프로젝트를 진행할 때와 다르게 </a:t>
            </a:r>
            <a:r>
              <a:rPr lang="en-US" sz="3500">
                <a:solidFill>
                  <a:srgbClr val="ED825D"/>
                </a:solidFill>
                <a:ea typeface="210 다락방"/>
              </a:rPr>
              <a:t>소통</a:t>
            </a:r>
            <a:r>
              <a:rPr lang="en-US" sz="3500">
                <a:solidFill>
                  <a:srgbClr val="000000"/>
                </a:solidFill>
                <a:ea typeface="210 다락방"/>
              </a:rPr>
              <a:t>의 중요성을 깨달았고</a:t>
            </a:r>
          </a:p>
          <a:p>
            <a:pPr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latin typeface="210 다락방"/>
                <a:ea typeface="210 다락방"/>
              </a:rPr>
              <a:t>GITHUB를 통해 </a:t>
            </a:r>
            <a:r>
              <a:rPr lang="en-US" sz="3500">
                <a:solidFill>
                  <a:srgbClr val="ED825D"/>
                </a:solidFill>
                <a:ea typeface="210 다락방"/>
              </a:rPr>
              <a:t>협업</a:t>
            </a:r>
            <a:r>
              <a:rPr lang="en-US" sz="3500">
                <a:solidFill>
                  <a:srgbClr val="000000"/>
                </a:solidFill>
                <a:latin typeface="210 다락방"/>
                <a:ea typeface="210 다락방"/>
              </a:rPr>
              <a:t> 코드 관리를 경험 해봐서 좋았습니다.</a:t>
            </a:r>
          </a:p>
          <a:p>
            <a:pPr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latin typeface="210 다락방"/>
                <a:ea typeface="210 다락방"/>
              </a:rPr>
              <a:t>또한, 이번에 </a:t>
            </a:r>
            <a:r>
              <a:rPr lang="en-US" sz="3500">
                <a:solidFill>
                  <a:srgbClr val="ED825D"/>
                </a:solidFill>
                <a:ea typeface="210 다락방"/>
              </a:rPr>
              <a:t>데이터베이스 활용</a:t>
            </a:r>
            <a:r>
              <a:rPr lang="en-US" sz="3500">
                <a:solidFill>
                  <a:srgbClr val="000000"/>
                </a:solidFill>
                <a:ea typeface="210 다락방"/>
              </a:rPr>
              <a:t>에 있어서 부족함을 느껴서</a:t>
            </a:r>
          </a:p>
          <a:p>
            <a:pPr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000000"/>
                </a:solidFill>
                <a:latin typeface="210 다락방"/>
                <a:ea typeface="210 다락방"/>
              </a:rPr>
              <a:t>다음 팀 프로젝트에서는 더 능숙해지고 싶습니다. </a:t>
            </a:r>
          </a:p>
        </p:txBody>
      </p:sp>
      <p:pic>
        <p:nvPicPr>
          <p:cNvPr name="Picture 16" id="16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5331866" y="155790"/>
            <a:ext cx="2956134" cy="1745931"/>
          </a:xfrm>
          <a:prstGeom prst="rect">
            <a:avLst/>
          </a:prstGeom>
        </p:spPr>
      </p:pic>
      <p:sp>
        <p:nvSpPr>
          <p:cNvPr name="TextBox 17" id="17"/>
          <p:cNvSpPr txBox="true"/>
          <p:nvPr/>
        </p:nvSpPr>
        <p:spPr>
          <a:xfrm rot="0">
            <a:off x="892981" y="6716230"/>
            <a:ext cx="13428899" cy="28969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637"/>
              </a:lnSpc>
            </a:pPr>
            <a:r>
              <a:rPr lang="en-US" sz="3312">
                <a:solidFill>
                  <a:srgbClr val="000000"/>
                </a:solidFill>
                <a:ea typeface="210 다락방"/>
              </a:rPr>
              <a:t>팀 프로젝트를 통해 익숙하지 않은 </a:t>
            </a:r>
            <a:r>
              <a:rPr lang="en-US" sz="3312">
                <a:solidFill>
                  <a:srgbClr val="ED825D"/>
                </a:solidFill>
                <a:ea typeface="210 다락방"/>
              </a:rPr>
              <a:t>프로그래밍 언어에 익숙</a:t>
            </a:r>
            <a:r>
              <a:rPr lang="en-US" sz="3312">
                <a:solidFill>
                  <a:srgbClr val="000000"/>
                </a:solidFill>
                <a:ea typeface="210 다락방"/>
              </a:rPr>
              <a:t>해지고</a:t>
            </a:r>
          </a:p>
          <a:p>
            <a:pPr>
              <a:lnSpc>
                <a:spcPts val="4637"/>
              </a:lnSpc>
            </a:pPr>
            <a:r>
              <a:rPr lang="en-US" sz="3312">
                <a:solidFill>
                  <a:srgbClr val="ED825D"/>
                </a:solidFill>
                <a:ea typeface="210 다락방"/>
              </a:rPr>
              <a:t>데이터베이스 활용의 중요성</a:t>
            </a:r>
            <a:r>
              <a:rPr lang="en-US" sz="3312">
                <a:solidFill>
                  <a:srgbClr val="000000"/>
                </a:solidFill>
                <a:latin typeface="210 다락방"/>
                <a:ea typeface="210 다락방"/>
              </a:rPr>
              <a:t>을 배웠습니다.</a:t>
            </a:r>
          </a:p>
          <a:p>
            <a:pPr>
              <a:lnSpc>
                <a:spcPts val="4637"/>
              </a:lnSpc>
            </a:pPr>
            <a:r>
              <a:rPr lang="en-US" sz="3312">
                <a:solidFill>
                  <a:srgbClr val="000000"/>
                </a:solidFill>
                <a:latin typeface="210 다락방"/>
                <a:ea typeface="210 다락방"/>
              </a:rPr>
              <a:t>또한, </a:t>
            </a:r>
            <a:r>
              <a:rPr lang="en-US" sz="3312">
                <a:solidFill>
                  <a:srgbClr val="ED825D"/>
                </a:solidFill>
                <a:ea typeface="210 다락방"/>
              </a:rPr>
              <a:t>협업</a:t>
            </a:r>
            <a:r>
              <a:rPr lang="en-US" sz="3312">
                <a:solidFill>
                  <a:srgbClr val="000000"/>
                </a:solidFill>
                <a:ea typeface="210 다락방"/>
              </a:rPr>
              <a:t>과 팀원 간</a:t>
            </a:r>
            <a:r>
              <a:rPr lang="en-US" sz="3312">
                <a:solidFill>
                  <a:srgbClr val="ED825D"/>
                </a:solidFill>
                <a:latin typeface="210 다락방"/>
                <a:ea typeface="210 다락방"/>
              </a:rPr>
              <a:t> 원활한 소통</a:t>
            </a:r>
            <a:r>
              <a:rPr lang="en-US" sz="3312">
                <a:solidFill>
                  <a:srgbClr val="000000"/>
                </a:solidFill>
                <a:latin typeface="210 다락방"/>
                <a:ea typeface="210 다락방"/>
              </a:rPr>
              <a:t>의 중요성을 느꼈습니다.</a:t>
            </a:r>
          </a:p>
          <a:p>
            <a:pPr>
              <a:lnSpc>
                <a:spcPts val="4637"/>
              </a:lnSpc>
            </a:pPr>
            <a:r>
              <a:rPr lang="en-US" sz="3312">
                <a:solidFill>
                  <a:srgbClr val="000000"/>
                </a:solidFill>
                <a:latin typeface="210 다락방"/>
                <a:ea typeface="210 다락방"/>
              </a:rPr>
              <a:t>다음 프로젝트에서는 더 다양한 기능을 구현하고 싶습니다.</a:t>
            </a:r>
          </a:p>
          <a:p>
            <a:pPr>
              <a:lnSpc>
                <a:spcPts val="4637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4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8A28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534971" y="3569513"/>
            <a:ext cx="9930297" cy="20128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4450"/>
              </a:lnSpc>
            </a:pPr>
            <a:r>
              <a:rPr lang="en-US" sz="17000">
                <a:solidFill>
                  <a:srgbClr val="253943"/>
                </a:solidFill>
                <a:latin typeface="210 다락방"/>
              </a:rPr>
              <a:t>10. Q&amp;A</a:t>
            </a: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0678124" y="2063060"/>
            <a:ext cx="7041007" cy="6160881"/>
          </a:xfrm>
          <a:prstGeom prst="rect">
            <a:avLst/>
          </a:prstGeom>
        </p:spPr>
      </p:pic>
      <p:sp>
        <p:nvSpPr>
          <p:cNvPr name="Freeform 4" id="4"/>
          <p:cNvSpPr/>
          <p:nvPr/>
        </p:nvSpPr>
        <p:spPr>
          <a:xfrm flipH="false" flipV="false" rot="0">
            <a:off x="3945898" y="8179850"/>
            <a:ext cx="7315200" cy="3817204"/>
          </a:xfrm>
          <a:custGeom>
            <a:avLst/>
            <a:gdLst/>
            <a:ahLst/>
            <a:cxnLst/>
            <a:rect r="r" b="b" t="t" l="l"/>
            <a:pathLst>
              <a:path h="3817204" w="7315200">
                <a:moveTo>
                  <a:pt x="0" y="0"/>
                </a:moveTo>
                <a:lnTo>
                  <a:pt x="7315200" y="0"/>
                </a:lnTo>
                <a:lnTo>
                  <a:pt x="7315200" y="3817204"/>
                </a:lnTo>
                <a:lnTo>
                  <a:pt x="0" y="381720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516652" y="-1753507"/>
            <a:ext cx="6234682" cy="3944853"/>
          </a:xfrm>
          <a:custGeom>
            <a:avLst/>
            <a:gdLst/>
            <a:ahLst/>
            <a:cxnLst/>
            <a:rect r="r" b="b" t="t" l="l"/>
            <a:pathLst>
              <a:path h="3944853" w="6234682">
                <a:moveTo>
                  <a:pt x="0" y="0"/>
                </a:moveTo>
                <a:lnTo>
                  <a:pt x="6234682" y="0"/>
                </a:lnTo>
                <a:lnTo>
                  <a:pt x="6234682" y="3944853"/>
                </a:lnTo>
                <a:lnTo>
                  <a:pt x="0" y="394485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8A28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908651"/>
            <a:ext cx="9930297" cy="1790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2750"/>
              </a:lnSpc>
            </a:pPr>
            <a:r>
              <a:rPr lang="en-US" sz="15000">
                <a:solidFill>
                  <a:srgbClr val="253943"/>
                </a:solidFill>
                <a:latin typeface="210 다락방"/>
              </a:rPr>
              <a:t>11. GITHUB</a:t>
            </a:r>
          </a:p>
        </p:txBody>
      </p:sp>
      <p:sp>
        <p:nvSpPr>
          <p:cNvPr name="Freeform 3" id="3">
            <a:hlinkClick r:id="rId3" tooltip="https://github.com/wwnoov/Team_ProJect"/>
          </p:cNvPr>
          <p:cNvSpPr/>
          <p:nvPr/>
        </p:nvSpPr>
        <p:spPr>
          <a:xfrm flipH="false" flipV="false" rot="0">
            <a:off x="10492248" y="0"/>
            <a:ext cx="2640146" cy="2856740"/>
          </a:xfrm>
          <a:custGeom>
            <a:avLst/>
            <a:gdLst/>
            <a:ahLst/>
            <a:cxnLst/>
            <a:rect r="r" b="b" t="t" l="l"/>
            <a:pathLst>
              <a:path h="2856740" w="2640146">
                <a:moveTo>
                  <a:pt x="0" y="0"/>
                </a:moveTo>
                <a:lnTo>
                  <a:pt x="2640146" y="0"/>
                </a:lnTo>
                <a:lnTo>
                  <a:pt x="2640146" y="2856740"/>
                </a:lnTo>
                <a:lnTo>
                  <a:pt x="0" y="28567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607" t="0" r="-596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132394" y="1100525"/>
            <a:ext cx="4953879" cy="911651"/>
          </a:xfrm>
          <a:custGeom>
            <a:avLst/>
            <a:gdLst/>
            <a:ahLst/>
            <a:cxnLst/>
            <a:rect r="r" b="b" t="t" l="l"/>
            <a:pathLst>
              <a:path h="911651" w="4953879">
                <a:moveTo>
                  <a:pt x="0" y="0"/>
                </a:moveTo>
                <a:lnTo>
                  <a:pt x="4953880" y="0"/>
                </a:lnTo>
                <a:lnTo>
                  <a:pt x="4953880" y="911652"/>
                </a:lnTo>
                <a:lnTo>
                  <a:pt x="0" y="91165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868938" y="5526619"/>
            <a:ext cx="3142386" cy="9502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1181833" indent="-590917" lvl="1">
              <a:lnSpc>
                <a:spcPts val="7663"/>
              </a:lnSpc>
              <a:spcBef>
                <a:spcPct val="0"/>
              </a:spcBef>
              <a:buFont typeface="Arial"/>
              <a:buChar char="•"/>
            </a:pPr>
            <a:r>
              <a:rPr lang="en-US" sz="5473">
                <a:solidFill>
                  <a:srgbClr val="253943"/>
                </a:solidFill>
                <a:ea typeface="210 다락방"/>
              </a:rPr>
              <a:t>박석은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62252" y="7059501"/>
            <a:ext cx="3149072" cy="951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1184348" indent="-592174" lvl="1">
              <a:lnSpc>
                <a:spcPts val="7679"/>
              </a:lnSpc>
              <a:spcBef>
                <a:spcPct val="0"/>
              </a:spcBef>
              <a:buFont typeface="Arial"/>
              <a:buChar char="•"/>
            </a:pPr>
            <a:r>
              <a:rPr lang="en-US" sz="5485">
                <a:solidFill>
                  <a:srgbClr val="253943"/>
                </a:solidFill>
                <a:ea typeface="210 다락방"/>
              </a:rPr>
              <a:t>이무현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68938" y="8740720"/>
            <a:ext cx="3149505" cy="9521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1184511" indent="-592255" lvl="1">
              <a:lnSpc>
                <a:spcPts val="7680"/>
              </a:lnSpc>
              <a:spcBef>
                <a:spcPct val="0"/>
              </a:spcBef>
              <a:buFont typeface="Arial"/>
              <a:buChar char="•"/>
            </a:pPr>
            <a:r>
              <a:rPr lang="en-US" sz="5486">
                <a:solidFill>
                  <a:srgbClr val="253943"/>
                </a:solidFill>
                <a:ea typeface="210 다락방"/>
              </a:rPr>
              <a:t>최경락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04081" y="4066483"/>
            <a:ext cx="3196876" cy="9455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1202327" indent="-601163" lvl="1">
              <a:lnSpc>
                <a:spcPts val="7796"/>
              </a:lnSpc>
              <a:spcBef>
                <a:spcPct val="0"/>
              </a:spcBef>
              <a:buFont typeface="Arial"/>
              <a:buChar char="•"/>
            </a:pPr>
            <a:r>
              <a:rPr lang="en-US" sz="5568">
                <a:solidFill>
                  <a:srgbClr val="253943"/>
                </a:solidFill>
                <a:ea typeface="210 다락방"/>
              </a:rPr>
              <a:t>남원우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617698" y="3874813"/>
            <a:ext cx="10114567" cy="11371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209"/>
              </a:lnSpc>
              <a:spcBef>
                <a:spcPct val="0"/>
              </a:spcBef>
            </a:pPr>
            <a:r>
              <a:rPr lang="en-US" sz="5863" u="sng">
                <a:solidFill>
                  <a:srgbClr val="253943"/>
                </a:solidFill>
                <a:latin typeface="Active Heart"/>
                <a:hlinkClick r:id="rId5" tooltip="https://github.com/wwnoov"/>
              </a:rPr>
              <a:t>HTTPS://GITHUB.COM/WWNOOV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617313" y="5416016"/>
            <a:ext cx="10992021" cy="1060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68"/>
              </a:lnSpc>
              <a:spcBef>
                <a:spcPct val="0"/>
              </a:spcBef>
            </a:pPr>
            <a:r>
              <a:rPr lang="en-US" sz="5548" u="sng">
                <a:solidFill>
                  <a:srgbClr val="253943"/>
                </a:solidFill>
                <a:latin typeface="Active Heart"/>
                <a:hlinkClick r:id="rId6" tooltip="https://github.com/seokeunpark"/>
              </a:rPr>
              <a:t>HTTPS://GITHUB.COM/SEOKEUNPARK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617313" y="6877176"/>
            <a:ext cx="9846680" cy="11105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51"/>
              </a:lnSpc>
              <a:spcBef>
                <a:spcPct val="0"/>
              </a:spcBef>
            </a:pPr>
            <a:r>
              <a:rPr lang="en-US" sz="5750" u="sng">
                <a:solidFill>
                  <a:srgbClr val="253943"/>
                </a:solidFill>
                <a:latin typeface="Active Heart"/>
                <a:hlinkClick r:id="rId7" tooltip="https://github.com/LMH9999"/>
              </a:rPr>
              <a:t>HTTPS://GITHUB.COM/LMH9999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617313" y="8561359"/>
            <a:ext cx="9846680" cy="11077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25"/>
              </a:lnSpc>
              <a:spcBef>
                <a:spcPct val="0"/>
              </a:spcBef>
            </a:pPr>
            <a:r>
              <a:rPr lang="en-US" sz="5732" u="sng">
                <a:solidFill>
                  <a:srgbClr val="253943"/>
                </a:solidFill>
                <a:latin typeface="Active Heart"/>
                <a:hlinkClick r:id="rId8" tooltip="https://github.com/LMH9999"/>
              </a:rPr>
              <a:t>HTTPS://GITHUB.COM/RAKNRAK</a:t>
            </a:r>
          </a:p>
        </p:txBody>
      </p:sp>
    </p:spTree>
  </p:cSld>
  <p:clrMapOvr>
    <a:masterClrMapping/>
  </p:clrMapOvr>
</p:sld>
</file>

<file path=ppt/slides/slide4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5394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866776" y="4340673"/>
            <a:ext cx="16554449" cy="2273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99"/>
              </a:lnSpc>
            </a:pPr>
            <a:r>
              <a:rPr lang="en-US" sz="9999">
                <a:solidFill>
                  <a:srgbClr val="FFF5D6"/>
                </a:solidFill>
                <a:latin typeface="210 다락방"/>
              </a:rPr>
              <a:t>THANK YOU FOR LISTENING! 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0633671" y="-879902"/>
            <a:ext cx="7315200" cy="3817204"/>
          </a:xfrm>
          <a:custGeom>
            <a:avLst/>
            <a:gdLst/>
            <a:ahLst/>
            <a:cxnLst/>
            <a:rect r="r" b="b" t="t" l="l"/>
            <a:pathLst>
              <a:path h="3817204" w="7315200">
                <a:moveTo>
                  <a:pt x="0" y="0"/>
                </a:moveTo>
                <a:lnTo>
                  <a:pt x="7315200" y="0"/>
                </a:lnTo>
                <a:lnTo>
                  <a:pt x="7315200" y="3817204"/>
                </a:lnTo>
                <a:lnTo>
                  <a:pt x="0" y="38172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218711" y="415934"/>
            <a:ext cx="6234682" cy="3944853"/>
          </a:xfrm>
          <a:custGeom>
            <a:avLst/>
            <a:gdLst/>
            <a:ahLst/>
            <a:cxnLst/>
            <a:rect r="r" b="b" t="t" l="l"/>
            <a:pathLst>
              <a:path h="3944853" w="6234682">
                <a:moveTo>
                  <a:pt x="0" y="0"/>
                </a:moveTo>
                <a:lnTo>
                  <a:pt x="6234682" y="0"/>
                </a:lnTo>
                <a:lnTo>
                  <a:pt x="6234682" y="3944853"/>
                </a:lnTo>
                <a:lnTo>
                  <a:pt x="0" y="39448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7936240" y="7097002"/>
            <a:ext cx="2415521" cy="279251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5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62914" y="1999211"/>
            <a:ext cx="17749064" cy="6144962"/>
          </a:xfrm>
          <a:custGeom>
            <a:avLst/>
            <a:gdLst/>
            <a:ahLst/>
            <a:cxnLst/>
            <a:rect r="r" b="b" t="t" l="l"/>
            <a:pathLst>
              <a:path h="6144962" w="17749064">
                <a:moveTo>
                  <a:pt x="0" y="0"/>
                </a:moveTo>
                <a:lnTo>
                  <a:pt x="17749064" y="0"/>
                </a:lnTo>
                <a:lnTo>
                  <a:pt x="17749064" y="6144961"/>
                </a:lnTo>
                <a:lnTo>
                  <a:pt x="0" y="614496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-4046672" y="432972"/>
            <a:ext cx="13410563" cy="8261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66"/>
              </a:lnSpc>
            </a:pPr>
            <a:r>
              <a:rPr lang="en-US" sz="7019">
                <a:solidFill>
                  <a:srgbClr val="253943"/>
                </a:solidFill>
                <a:latin typeface="210 다락방"/>
                <a:ea typeface="210 다락방"/>
              </a:rPr>
              <a:t>3. 개발 일정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5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5504209" y="2380210"/>
            <a:ext cx="2900047" cy="2995169"/>
            <a:chOff x="0" y="0"/>
            <a:chExt cx="6350000" cy="655828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74930" y="74930"/>
              <a:ext cx="6200140" cy="6408420"/>
            </a:xfrm>
            <a:custGeom>
              <a:avLst/>
              <a:gdLst/>
              <a:ahLst/>
              <a:cxnLst/>
              <a:rect r="r" b="b" t="t" l="l"/>
              <a:pathLst>
                <a:path h="6408420" w="6200140">
                  <a:moveTo>
                    <a:pt x="6200140" y="5351780"/>
                  </a:moveTo>
                  <a:cubicBezTo>
                    <a:pt x="6200140" y="5935980"/>
                    <a:pt x="5726430" y="6408420"/>
                    <a:pt x="5143500" y="6408420"/>
                  </a:cubicBezTo>
                  <a:lnTo>
                    <a:pt x="1056640" y="6408420"/>
                  </a:lnTo>
                  <a:cubicBezTo>
                    <a:pt x="472440" y="6408420"/>
                    <a:pt x="0" y="5934710"/>
                    <a:pt x="0" y="5351780"/>
                  </a:cubicBezTo>
                  <a:lnTo>
                    <a:pt x="0" y="1056640"/>
                  </a:lnTo>
                  <a:cubicBezTo>
                    <a:pt x="0" y="472440"/>
                    <a:pt x="473710" y="0"/>
                    <a:pt x="1056640" y="0"/>
                  </a:cubicBezTo>
                  <a:lnTo>
                    <a:pt x="5143500" y="0"/>
                  </a:lnTo>
                  <a:cubicBezTo>
                    <a:pt x="5727700" y="0"/>
                    <a:pt x="6200140" y="473710"/>
                    <a:pt x="6200140" y="1056640"/>
                  </a:cubicBezTo>
                  <a:lnTo>
                    <a:pt x="6200140" y="5351780"/>
                  </a:lnTo>
                  <a:close/>
                </a:path>
              </a:pathLst>
            </a:custGeom>
            <a:blipFill>
              <a:blip r:embed="rId3"/>
              <a:stretch>
                <a:fillRect l="-2667" t="0" r="-2667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350000" cy="6558280"/>
            </a:xfrm>
            <a:custGeom>
              <a:avLst/>
              <a:gdLst/>
              <a:ahLst/>
              <a:cxnLst/>
              <a:rect r="r" b="b" t="t" l="l"/>
              <a:pathLst>
                <a:path h="6558280" w="6350000">
                  <a:moveTo>
                    <a:pt x="5218430" y="6558280"/>
                  </a:moveTo>
                  <a:lnTo>
                    <a:pt x="1131570" y="6558280"/>
                  </a:lnTo>
                  <a:cubicBezTo>
                    <a:pt x="508000" y="6558280"/>
                    <a:pt x="0" y="6050280"/>
                    <a:pt x="0" y="5426710"/>
                  </a:cubicBezTo>
                  <a:lnTo>
                    <a:pt x="0" y="1131570"/>
                  </a:lnTo>
                  <a:cubicBezTo>
                    <a:pt x="0" y="508000"/>
                    <a:pt x="508000" y="0"/>
                    <a:pt x="1131570" y="0"/>
                  </a:cubicBezTo>
                  <a:lnTo>
                    <a:pt x="5218430" y="0"/>
                  </a:lnTo>
                  <a:cubicBezTo>
                    <a:pt x="5842000" y="0"/>
                    <a:pt x="6350000" y="508000"/>
                    <a:pt x="6350000" y="1131570"/>
                  </a:cubicBezTo>
                  <a:lnTo>
                    <a:pt x="6350000" y="5425440"/>
                  </a:lnTo>
                  <a:cubicBezTo>
                    <a:pt x="6350000" y="6050280"/>
                    <a:pt x="5842000" y="6558280"/>
                    <a:pt x="5218430" y="6558280"/>
                  </a:cubicBezTo>
                  <a:close/>
                  <a:moveTo>
                    <a:pt x="1131570" y="149860"/>
                  </a:moveTo>
                  <a:cubicBezTo>
                    <a:pt x="590550" y="149860"/>
                    <a:pt x="149860" y="590550"/>
                    <a:pt x="149860" y="1131570"/>
                  </a:cubicBezTo>
                  <a:lnTo>
                    <a:pt x="149860" y="5425440"/>
                  </a:lnTo>
                  <a:cubicBezTo>
                    <a:pt x="149860" y="5966460"/>
                    <a:pt x="590550" y="6407150"/>
                    <a:pt x="1131570" y="6407150"/>
                  </a:cubicBezTo>
                  <a:lnTo>
                    <a:pt x="5218430" y="6407150"/>
                  </a:lnTo>
                  <a:cubicBezTo>
                    <a:pt x="5759450" y="6407150"/>
                    <a:pt x="6200140" y="5966460"/>
                    <a:pt x="6200140" y="5425440"/>
                  </a:cubicBezTo>
                  <a:lnTo>
                    <a:pt x="6200140" y="1131570"/>
                  </a:lnTo>
                  <a:cubicBezTo>
                    <a:pt x="6200140" y="590550"/>
                    <a:pt x="5759450" y="149860"/>
                    <a:pt x="5218430" y="149860"/>
                  </a:cubicBezTo>
                  <a:lnTo>
                    <a:pt x="1131570" y="149860"/>
                  </a:lnTo>
                  <a:close/>
                </a:path>
              </a:pathLst>
            </a:custGeom>
            <a:solidFill>
              <a:srgbClr val="F4CC7A"/>
            </a:solidFill>
          </p:spPr>
        </p:sp>
      </p:grp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1406582" y="2380210"/>
            <a:ext cx="2900047" cy="2995169"/>
            <a:chOff x="0" y="0"/>
            <a:chExt cx="6350000" cy="655828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74930" y="74930"/>
              <a:ext cx="6200140" cy="6408420"/>
            </a:xfrm>
            <a:custGeom>
              <a:avLst/>
              <a:gdLst/>
              <a:ahLst/>
              <a:cxnLst/>
              <a:rect r="r" b="b" t="t" l="l"/>
              <a:pathLst>
                <a:path h="6408420" w="6200140">
                  <a:moveTo>
                    <a:pt x="6200140" y="5351780"/>
                  </a:moveTo>
                  <a:cubicBezTo>
                    <a:pt x="6200140" y="5935980"/>
                    <a:pt x="5726430" y="6408420"/>
                    <a:pt x="5143500" y="6408420"/>
                  </a:cubicBezTo>
                  <a:lnTo>
                    <a:pt x="1056640" y="6408420"/>
                  </a:lnTo>
                  <a:cubicBezTo>
                    <a:pt x="472440" y="6408420"/>
                    <a:pt x="0" y="5934710"/>
                    <a:pt x="0" y="5351780"/>
                  </a:cubicBezTo>
                  <a:lnTo>
                    <a:pt x="0" y="1056640"/>
                  </a:lnTo>
                  <a:cubicBezTo>
                    <a:pt x="0" y="472440"/>
                    <a:pt x="473710" y="0"/>
                    <a:pt x="1056640" y="0"/>
                  </a:cubicBezTo>
                  <a:lnTo>
                    <a:pt x="5143500" y="0"/>
                  </a:lnTo>
                  <a:cubicBezTo>
                    <a:pt x="5727700" y="0"/>
                    <a:pt x="6200140" y="473710"/>
                    <a:pt x="6200140" y="1056640"/>
                  </a:cubicBezTo>
                  <a:lnTo>
                    <a:pt x="6200140" y="5351780"/>
                  </a:lnTo>
                  <a:close/>
                </a:path>
              </a:pathLst>
            </a:custGeom>
            <a:blipFill>
              <a:blip r:embed="rId4"/>
              <a:stretch>
                <a:fillRect l="-3623" t="0" r="-3623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0000" cy="6558280"/>
            </a:xfrm>
            <a:custGeom>
              <a:avLst/>
              <a:gdLst/>
              <a:ahLst/>
              <a:cxnLst/>
              <a:rect r="r" b="b" t="t" l="l"/>
              <a:pathLst>
                <a:path h="6558280" w="6350000">
                  <a:moveTo>
                    <a:pt x="5218430" y="6558280"/>
                  </a:moveTo>
                  <a:lnTo>
                    <a:pt x="1131570" y="6558280"/>
                  </a:lnTo>
                  <a:cubicBezTo>
                    <a:pt x="508000" y="6558280"/>
                    <a:pt x="0" y="6050280"/>
                    <a:pt x="0" y="5426710"/>
                  </a:cubicBezTo>
                  <a:lnTo>
                    <a:pt x="0" y="1131570"/>
                  </a:lnTo>
                  <a:cubicBezTo>
                    <a:pt x="0" y="508000"/>
                    <a:pt x="508000" y="0"/>
                    <a:pt x="1131570" y="0"/>
                  </a:cubicBezTo>
                  <a:lnTo>
                    <a:pt x="5218430" y="0"/>
                  </a:lnTo>
                  <a:cubicBezTo>
                    <a:pt x="5842000" y="0"/>
                    <a:pt x="6350000" y="508000"/>
                    <a:pt x="6350000" y="1131570"/>
                  </a:cubicBezTo>
                  <a:lnTo>
                    <a:pt x="6350000" y="5425440"/>
                  </a:lnTo>
                  <a:cubicBezTo>
                    <a:pt x="6350000" y="6050280"/>
                    <a:pt x="5842000" y="6558280"/>
                    <a:pt x="5218430" y="6558280"/>
                  </a:cubicBezTo>
                  <a:close/>
                  <a:moveTo>
                    <a:pt x="1131570" y="149860"/>
                  </a:moveTo>
                  <a:cubicBezTo>
                    <a:pt x="590550" y="149860"/>
                    <a:pt x="149860" y="590550"/>
                    <a:pt x="149860" y="1131570"/>
                  </a:cubicBezTo>
                  <a:lnTo>
                    <a:pt x="149860" y="5425440"/>
                  </a:lnTo>
                  <a:cubicBezTo>
                    <a:pt x="149860" y="5966460"/>
                    <a:pt x="590550" y="6407150"/>
                    <a:pt x="1131570" y="6407150"/>
                  </a:cubicBezTo>
                  <a:lnTo>
                    <a:pt x="5218430" y="6407150"/>
                  </a:lnTo>
                  <a:cubicBezTo>
                    <a:pt x="5759450" y="6407150"/>
                    <a:pt x="6200140" y="5966460"/>
                    <a:pt x="6200140" y="5425440"/>
                  </a:cubicBezTo>
                  <a:lnTo>
                    <a:pt x="6200140" y="1131570"/>
                  </a:lnTo>
                  <a:cubicBezTo>
                    <a:pt x="6200140" y="590550"/>
                    <a:pt x="5759450" y="149860"/>
                    <a:pt x="5218430" y="149860"/>
                  </a:cubicBezTo>
                  <a:lnTo>
                    <a:pt x="1131570" y="149860"/>
                  </a:lnTo>
                  <a:close/>
                </a:path>
              </a:pathLst>
            </a:custGeom>
            <a:solidFill>
              <a:srgbClr val="ED825D"/>
            </a:solid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9604406" y="2380210"/>
            <a:ext cx="2900047" cy="2995169"/>
            <a:chOff x="0" y="0"/>
            <a:chExt cx="6350000" cy="655828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74930" y="74930"/>
              <a:ext cx="6200140" cy="6408420"/>
            </a:xfrm>
            <a:custGeom>
              <a:avLst/>
              <a:gdLst/>
              <a:ahLst/>
              <a:cxnLst/>
              <a:rect r="r" b="b" t="t" l="l"/>
              <a:pathLst>
                <a:path h="6408420" w="6200140">
                  <a:moveTo>
                    <a:pt x="6200140" y="5351780"/>
                  </a:moveTo>
                  <a:cubicBezTo>
                    <a:pt x="6200140" y="5935980"/>
                    <a:pt x="5726430" y="6408420"/>
                    <a:pt x="5143500" y="6408420"/>
                  </a:cubicBezTo>
                  <a:lnTo>
                    <a:pt x="1056640" y="6408420"/>
                  </a:lnTo>
                  <a:cubicBezTo>
                    <a:pt x="472440" y="6408420"/>
                    <a:pt x="0" y="5934710"/>
                    <a:pt x="0" y="5351780"/>
                  </a:cubicBezTo>
                  <a:lnTo>
                    <a:pt x="0" y="1056640"/>
                  </a:lnTo>
                  <a:cubicBezTo>
                    <a:pt x="0" y="472440"/>
                    <a:pt x="473710" y="0"/>
                    <a:pt x="1056640" y="0"/>
                  </a:cubicBezTo>
                  <a:lnTo>
                    <a:pt x="5143500" y="0"/>
                  </a:lnTo>
                  <a:cubicBezTo>
                    <a:pt x="5727700" y="0"/>
                    <a:pt x="6200140" y="473710"/>
                    <a:pt x="6200140" y="1056640"/>
                  </a:cubicBezTo>
                  <a:lnTo>
                    <a:pt x="6200140" y="5351780"/>
                  </a:lnTo>
                  <a:close/>
                </a:path>
              </a:pathLst>
            </a:custGeom>
            <a:blipFill>
              <a:blip r:embed="rId5"/>
              <a:stretch>
                <a:fillRect l="0" t="-4277" r="0" b="-4277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350000" cy="6558280"/>
            </a:xfrm>
            <a:custGeom>
              <a:avLst/>
              <a:gdLst/>
              <a:ahLst/>
              <a:cxnLst/>
              <a:rect r="r" b="b" t="t" l="l"/>
              <a:pathLst>
                <a:path h="6558280" w="6350000">
                  <a:moveTo>
                    <a:pt x="5218430" y="6558280"/>
                  </a:moveTo>
                  <a:lnTo>
                    <a:pt x="1131570" y="6558280"/>
                  </a:lnTo>
                  <a:cubicBezTo>
                    <a:pt x="508000" y="6558280"/>
                    <a:pt x="0" y="6050280"/>
                    <a:pt x="0" y="5426710"/>
                  </a:cubicBezTo>
                  <a:lnTo>
                    <a:pt x="0" y="1131570"/>
                  </a:lnTo>
                  <a:cubicBezTo>
                    <a:pt x="0" y="508000"/>
                    <a:pt x="508000" y="0"/>
                    <a:pt x="1131570" y="0"/>
                  </a:cubicBezTo>
                  <a:lnTo>
                    <a:pt x="5218430" y="0"/>
                  </a:lnTo>
                  <a:cubicBezTo>
                    <a:pt x="5842000" y="0"/>
                    <a:pt x="6350000" y="508000"/>
                    <a:pt x="6350000" y="1131570"/>
                  </a:cubicBezTo>
                  <a:lnTo>
                    <a:pt x="6350000" y="5425440"/>
                  </a:lnTo>
                  <a:cubicBezTo>
                    <a:pt x="6350000" y="6050280"/>
                    <a:pt x="5842000" y="6558280"/>
                    <a:pt x="5218430" y="6558280"/>
                  </a:cubicBezTo>
                  <a:close/>
                  <a:moveTo>
                    <a:pt x="1131570" y="149860"/>
                  </a:moveTo>
                  <a:cubicBezTo>
                    <a:pt x="590550" y="149860"/>
                    <a:pt x="149860" y="590550"/>
                    <a:pt x="149860" y="1131570"/>
                  </a:cubicBezTo>
                  <a:lnTo>
                    <a:pt x="149860" y="5425440"/>
                  </a:lnTo>
                  <a:cubicBezTo>
                    <a:pt x="149860" y="5966460"/>
                    <a:pt x="590550" y="6407150"/>
                    <a:pt x="1131570" y="6407150"/>
                  </a:cubicBezTo>
                  <a:lnTo>
                    <a:pt x="5218430" y="6407150"/>
                  </a:lnTo>
                  <a:cubicBezTo>
                    <a:pt x="5759450" y="6407150"/>
                    <a:pt x="6200140" y="5966460"/>
                    <a:pt x="6200140" y="5425440"/>
                  </a:cubicBezTo>
                  <a:lnTo>
                    <a:pt x="6200140" y="1131570"/>
                  </a:lnTo>
                  <a:cubicBezTo>
                    <a:pt x="6200140" y="590550"/>
                    <a:pt x="5759450" y="149860"/>
                    <a:pt x="5218430" y="149860"/>
                  </a:cubicBezTo>
                  <a:lnTo>
                    <a:pt x="1131570" y="149860"/>
                  </a:lnTo>
                  <a:close/>
                </a:path>
              </a:pathLst>
            </a:custGeom>
            <a:solidFill>
              <a:srgbClr val="9B9E57"/>
            </a:solidFill>
          </p:spPr>
        </p:sp>
      </p:grp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13723654" y="2380210"/>
            <a:ext cx="2900047" cy="2995169"/>
            <a:chOff x="0" y="0"/>
            <a:chExt cx="6350000" cy="655828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74930" y="74930"/>
              <a:ext cx="6200140" cy="6408420"/>
            </a:xfrm>
            <a:custGeom>
              <a:avLst/>
              <a:gdLst/>
              <a:ahLst/>
              <a:cxnLst/>
              <a:rect r="r" b="b" t="t" l="l"/>
              <a:pathLst>
                <a:path h="6408420" w="6200140">
                  <a:moveTo>
                    <a:pt x="6200140" y="5351780"/>
                  </a:moveTo>
                  <a:cubicBezTo>
                    <a:pt x="6200140" y="5935980"/>
                    <a:pt x="5726430" y="6408420"/>
                    <a:pt x="5143500" y="6408420"/>
                  </a:cubicBezTo>
                  <a:lnTo>
                    <a:pt x="1056640" y="6408420"/>
                  </a:lnTo>
                  <a:cubicBezTo>
                    <a:pt x="472440" y="6408420"/>
                    <a:pt x="0" y="5934710"/>
                    <a:pt x="0" y="5351780"/>
                  </a:cubicBezTo>
                  <a:lnTo>
                    <a:pt x="0" y="1056640"/>
                  </a:lnTo>
                  <a:cubicBezTo>
                    <a:pt x="0" y="472440"/>
                    <a:pt x="473710" y="0"/>
                    <a:pt x="1056640" y="0"/>
                  </a:cubicBezTo>
                  <a:lnTo>
                    <a:pt x="5143500" y="0"/>
                  </a:lnTo>
                  <a:cubicBezTo>
                    <a:pt x="5727700" y="0"/>
                    <a:pt x="6200140" y="473710"/>
                    <a:pt x="6200140" y="1056640"/>
                  </a:cubicBezTo>
                  <a:lnTo>
                    <a:pt x="6200140" y="5351780"/>
                  </a:lnTo>
                  <a:close/>
                </a:path>
              </a:pathLst>
            </a:custGeom>
            <a:blipFill>
              <a:blip r:embed="rId6"/>
              <a:stretch>
                <a:fillRect l="-10660" t="0" r="-24229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350000" cy="6558280"/>
            </a:xfrm>
            <a:custGeom>
              <a:avLst/>
              <a:gdLst/>
              <a:ahLst/>
              <a:cxnLst/>
              <a:rect r="r" b="b" t="t" l="l"/>
              <a:pathLst>
                <a:path h="6558280" w="6350000">
                  <a:moveTo>
                    <a:pt x="5218430" y="6558280"/>
                  </a:moveTo>
                  <a:lnTo>
                    <a:pt x="1131570" y="6558280"/>
                  </a:lnTo>
                  <a:cubicBezTo>
                    <a:pt x="508000" y="6558280"/>
                    <a:pt x="0" y="6050280"/>
                    <a:pt x="0" y="5426710"/>
                  </a:cubicBezTo>
                  <a:lnTo>
                    <a:pt x="0" y="1131570"/>
                  </a:lnTo>
                  <a:cubicBezTo>
                    <a:pt x="0" y="508000"/>
                    <a:pt x="508000" y="0"/>
                    <a:pt x="1131570" y="0"/>
                  </a:cubicBezTo>
                  <a:lnTo>
                    <a:pt x="5218430" y="0"/>
                  </a:lnTo>
                  <a:cubicBezTo>
                    <a:pt x="5842000" y="0"/>
                    <a:pt x="6350000" y="508000"/>
                    <a:pt x="6350000" y="1131570"/>
                  </a:cubicBezTo>
                  <a:lnTo>
                    <a:pt x="6350000" y="5425440"/>
                  </a:lnTo>
                  <a:cubicBezTo>
                    <a:pt x="6350000" y="6050280"/>
                    <a:pt x="5842000" y="6558280"/>
                    <a:pt x="5218430" y="6558280"/>
                  </a:cubicBezTo>
                  <a:close/>
                  <a:moveTo>
                    <a:pt x="1131570" y="149860"/>
                  </a:moveTo>
                  <a:cubicBezTo>
                    <a:pt x="590550" y="149860"/>
                    <a:pt x="149860" y="590550"/>
                    <a:pt x="149860" y="1131570"/>
                  </a:cubicBezTo>
                  <a:lnTo>
                    <a:pt x="149860" y="5425440"/>
                  </a:lnTo>
                  <a:cubicBezTo>
                    <a:pt x="149860" y="5966460"/>
                    <a:pt x="590550" y="6407150"/>
                    <a:pt x="1131570" y="6407150"/>
                  </a:cubicBezTo>
                  <a:lnTo>
                    <a:pt x="5218430" y="6407150"/>
                  </a:lnTo>
                  <a:cubicBezTo>
                    <a:pt x="5759450" y="6407150"/>
                    <a:pt x="6200140" y="5966460"/>
                    <a:pt x="6200140" y="5425440"/>
                  </a:cubicBezTo>
                  <a:lnTo>
                    <a:pt x="6200140" y="1131570"/>
                  </a:lnTo>
                  <a:cubicBezTo>
                    <a:pt x="6200140" y="590550"/>
                    <a:pt x="5759450" y="149860"/>
                    <a:pt x="5218430" y="149860"/>
                  </a:cubicBezTo>
                  <a:lnTo>
                    <a:pt x="1131570" y="149860"/>
                  </a:lnTo>
                  <a:close/>
                </a:path>
              </a:pathLst>
            </a:custGeom>
            <a:solidFill>
              <a:srgbClr val="F4CC7A"/>
            </a:solid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-3735327" y="589149"/>
            <a:ext cx="13766169" cy="19893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84"/>
              </a:lnSpc>
            </a:pPr>
            <a:r>
              <a:rPr lang="en-US" sz="7019">
                <a:solidFill>
                  <a:srgbClr val="253943"/>
                </a:solidFill>
                <a:latin typeface="210 다락방"/>
                <a:ea typeface="210 다락방"/>
              </a:rPr>
              <a:t>4. 개인별 역할</a:t>
            </a:r>
          </a:p>
          <a:p>
            <a:pPr algn="ctr">
              <a:lnSpc>
                <a:spcPts val="4984"/>
              </a:lnSpc>
            </a:pPr>
          </a:p>
          <a:p>
            <a:pPr algn="ctr" marL="0" indent="0" lvl="0">
              <a:lnSpc>
                <a:spcPts val="4984"/>
              </a:lnSpc>
              <a:spcBef>
                <a:spcPct val="0"/>
              </a:spcBef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1187404" y="5637596"/>
            <a:ext cx="3080942" cy="6884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28"/>
              </a:lnSpc>
              <a:spcBef>
                <a:spcPct val="0"/>
              </a:spcBef>
            </a:pPr>
            <a:r>
              <a:rPr lang="en-US" sz="4020">
                <a:solidFill>
                  <a:srgbClr val="253943"/>
                </a:solidFill>
                <a:ea typeface="210 다락방"/>
              </a:rPr>
              <a:t>남원우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649864" y="5637595"/>
            <a:ext cx="2809132" cy="6884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628"/>
              </a:lnSpc>
              <a:spcBef>
                <a:spcPct val="0"/>
              </a:spcBef>
            </a:pPr>
            <a:r>
              <a:rPr lang="en-US" sz="4020">
                <a:solidFill>
                  <a:srgbClr val="253943"/>
                </a:solidFill>
                <a:ea typeface="210 다락방"/>
              </a:rPr>
              <a:t>이무현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5239896" y="5637595"/>
            <a:ext cx="3428674" cy="6884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627"/>
              </a:lnSpc>
              <a:spcBef>
                <a:spcPct val="0"/>
              </a:spcBef>
            </a:pPr>
            <a:r>
              <a:rPr lang="en-US" sz="4019">
                <a:solidFill>
                  <a:srgbClr val="253943"/>
                </a:solidFill>
                <a:ea typeface="210 다락방"/>
              </a:rPr>
              <a:t>박석은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3807212" y="5637595"/>
            <a:ext cx="2809132" cy="6884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628"/>
              </a:lnSpc>
              <a:spcBef>
                <a:spcPct val="0"/>
              </a:spcBef>
            </a:pPr>
            <a:r>
              <a:rPr lang="en-US" sz="4020">
                <a:solidFill>
                  <a:srgbClr val="253943"/>
                </a:solidFill>
                <a:ea typeface="210 다락방"/>
              </a:rPr>
              <a:t>최경락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5991358" y="6928787"/>
            <a:ext cx="3613049" cy="213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253943"/>
                </a:solidFill>
                <a:ea typeface="210 다락방"/>
              </a:rPr>
              <a:t>캐시 충전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253943"/>
                </a:solidFill>
                <a:ea typeface="210 다락방"/>
              </a:rPr>
              <a:t>재고 관리 기능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253943"/>
                </a:solidFill>
                <a:ea typeface="210 다락방"/>
              </a:rPr>
              <a:t>출력 형식 구현</a:t>
            </a:r>
          </a:p>
          <a:p>
            <a:pPr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253943"/>
                </a:solidFill>
                <a:latin typeface="210 다락방"/>
                <a:ea typeface="210 다락방"/>
              </a:rPr>
              <a:t>로그인, 회원가입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4257805" y="6928787"/>
            <a:ext cx="3397066" cy="213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253943"/>
                </a:solidFill>
                <a:ea typeface="210 다락방"/>
              </a:rPr>
              <a:t>도서 목록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253943"/>
                </a:solidFill>
                <a:ea typeface="210 다락방"/>
              </a:rPr>
              <a:t>추천 도서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253943"/>
                </a:solidFill>
                <a:ea typeface="210 다락방"/>
              </a:rPr>
              <a:t>이달의 도서</a:t>
            </a:r>
          </a:p>
          <a:p>
            <a:pPr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253943"/>
                </a:solidFill>
                <a:ea typeface="210 다락방"/>
              </a:rPr>
              <a:t>재고 관리 기능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030842" y="6969280"/>
            <a:ext cx="2971800" cy="3200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253943"/>
                </a:solidFill>
                <a:ea typeface="210 다락방"/>
              </a:rPr>
              <a:t>캐시 충전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253943"/>
                </a:solidFill>
                <a:ea typeface="210 다락방"/>
              </a:rPr>
              <a:t>관리자 기능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253943"/>
                </a:solidFill>
                <a:ea typeface="210 다락방"/>
              </a:rPr>
              <a:t>출력 형식 구현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253943"/>
                </a:solidFill>
                <a:ea typeface="210 다락방"/>
              </a:rPr>
              <a:t>데이터베이스 설계</a:t>
            </a:r>
          </a:p>
          <a:p>
            <a:pPr>
              <a:lnSpc>
                <a:spcPts val="4200"/>
              </a:lnSpc>
            </a:pPr>
          </a:p>
          <a:p>
            <a:pPr>
              <a:lnSpc>
                <a:spcPts val="4200"/>
              </a:lnSpc>
              <a:spcBef>
                <a:spcPct val="0"/>
              </a:spcBef>
            </a:pPr>
          </a:p>
        </p:txBody>
      </p:sp>
      <p:sp>
        <p:nvSpPr>
          <p:cNvPr name="TextBox 22" id="22"/>
          <p:cNvSpPr txBox="true"/>
          <p:nvPr/>
        </p:nvSpPr>
        <p:spPr>
          <a:xfrm rot="0">
            <a:off x="1639649" y="6928787"/>
            <a:ext cx="4183345" cy="213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253943"/>
                </a:solidFill>
                <a:ea typeface="210 다락방"/>
              </a:rPr>
              <a:t>추천 도서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253943"/>
                </a:solidFill>
                <a:ea typeface="210 다락방"/>
              </a:rPr>
              <a:t>후기게시판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253943"/>
                </a:solidFill>
                <a:ea typeface="210 다락방"/>
              </a:rPr>
              <a:t>이달의 도서</a:t>
            </a:r>
          </a:p>
          <a:p>
            <a:pPr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253943"/>
                </a:solidFill>
                <a:ea typeface="210 다락방"/>
              </a:rPr>
              <a:t>데이터베이스 설계</a:t>
            </a:r>
          </a:p>
        </p:txBody>
      </p:sp>
      <p:sp>
        <p:nvSpPr>
          <p:cNvPr name="AutoShape 23" id="23"/>
          <p:cNvSpPr/>
          <p:nvPr/>
        </p:nvSpPr>
        <p:spPr>
          <a:xfrm>
            <a:off x="855380" y="6559705"/>
            <a:ext cx="16241272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oval" len="lg" w="lg"/>
            <a:tailEnd type="oval" len="lg" w="lg"/>
          </a:ln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5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609994" y="2175856"/>
            <a:ext cx="2518040" cy="2518040"/>
          </a:xfrm>
          <a:custGeom>
            <a:avLst/>
            <a:gdLst/>
            <a:ahLst/>
            <a:cxnLst/>
            <a:rect r="r" b="b" t="t" l="l"/>
            <a:pathLst>
              <a:path h="2518040" w="2518040">
                <a:moveTo>
                  <a:pt x="0" y="0"/>
                </a:moveTo>
                <a:lnTo>
                  <a:pt x="2518040" y="0"/>
                </a:lnTo>
                <a:lnTo>
                  <a:pt x="2518040" y="2518041"/>
                </a:lnTo>
                <a:lnTo>
                  <a:pt x="0" y="25180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076460" y="2049583"/>
            <a:ext cx="2948092" cy="2953528"/>
          </a:xfrm>
          <a:custGeom>
            <a:avLst/>
            <a:gdLst/>
            <a:ahLst/>
            <a:cxnLst/>
            <a:rect r="r" b="b" t="t" l="l"/>
            <a:pathLst>
              <a:path h="2953528" w="2948092">
                <a:moveTo>
                  <a:pt x="0" y="0"/>
                </a:moveTo>
                <a:lnTo>
                  <a:pt x="2948093" y="0"/>
                </a:lnTo>
                <a:lnTo>
                  <a:pt x="2948093" y="2953528"/>
                </a:lnTo>
                <a:lnTo>
                  <a:pt x="0" y="295352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2334" t="-31848" r="-70735" b="-35318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25730" y="2175856"/>
            <a:ext cx="2801078" cy="2801078"/>
          </a:xfrm>
          <a:custGeom>
            <a:avLst/>
            <a:gdLst/>
            <a:ahLst/>
            <a:cxnLst/>
            <a:rect r="r" b="b" t="t" l="l"/>
            <a:pathLst>
              <a:path h="2801078" w="2801078">
                <a:moveTo>
                  <a:pt x="0" y="0"/>
                </a:moveTo>
                <a:lnTo>
                  <a:pt x="2801078" y="0"/>
                </a:lnTo>
                <a:lnTo>
                  <a:pt x="2801078" y="2801078"/>
                </a:lnTo>
                <a:lnTo>
                  <a:pt x="0" y="280107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155837" y="6024756"/>
            <a:ext cx="3166236" cy="3007924"/>
          </a:xfrm>
          <a:custGeom>
            <a:avLst/>
            <a:gdLst/>
            <a:ahLst/>
            <a:cxnLst/>
            <a:rect r="r" b="b" t="t" l="l"/>
            <a:pathLst>
              <a:path h="3007924" w="3166236">
                <a:moveTo>
                  <a:pt x="0" y="0"/>
                </a:moveTo>
                <a:lnTo>
                  <a:pt x="3166237" y="0"/>
                </a:lnTo>
                <a:lnTo>
                  <a:pt x="3166237" y="3007925"/>
                </a:lnTo>
                <a:lnTo>
                  <a:pt x="0" y="300792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28713" y="6394801"/>
            <a:ext cx="4583177" cy="2612411"/>
          </a:xfrm>
          <a:custGeom>
            <a:avLst/>
            <a:gdLst/>
            <a:ahLst/>
            <a:cxnLst/>
            <a:rect r="r" b="b" t="t" l="l"/>
            <a:pathLst>
              <a:path h="2612411" w="4583177">
                <a:moveTo>
                  <a:pt x="0" y="0"/>
                </a:moveTo>
                <a:lnTo>
                  <a:pt x="4583178" y="0"/>
                </a:lnTo>
                <a:lnTo>
                  <a:pt x="4583178" y="2612412"/>
                </a:lnTo>
                <a:lnTo>
                  <a:pt x="0" y="261241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729656" y="5896851"/>
            <a:ext cx="6013852" cy="3608311"/>
          </a:xfrm>
          <a:custGeom>
            <a:avLst/>
            <a:gdLst/>
            <a:ahLst/>
            <a:cxnLst/>
            <a:rect r="r" b="b" t="t" l="l"/>
            <a:pathLst>
              <a:path h="3608311" w="6013852">
                <a:moveTo>
                  <a:pt x="0" y="0"/>
                </a:moveTo>
                <a:lnTo>
                  <a:pt x="6013852" y="0"/>
                </a:lnTo>
                <a:lnTo>
                  <a:pt x="6013852" y="3608312"/>
                </a:lnTo>
                <a:lnTo>
                  <a:pt x="0" y="360831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239116" y="1764525"/>
            <a:ext cx="3497467" cy="3497467"/>
          </a:xfrm>
          <a:custGeom>
            <a:avLst/>
            <a:gdLst/>
            <a:ahLst/>
            <a:cxnLst/>
            <a:rect r="r" b="b" t="t" l="l"/>
            <a:pathLst>
              <a:path h="3497467" w="3497467">
                <a:moveTo>
                  <a:pt x="0" y="0"/>
                </a:moveTo>
                <a:lnTo>
                  <a:pt x="3497466" y="0"/>
                </a:lnTo>
                <a:lnTo>
                  <a:pt x="3497466" y="3497467"/>
                </a:lnTo>
                <a:lnTo>
                  <a:pt x="0" y="349746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-3423699" y="474836"/>
            <a:ext cx="13410563" cy="82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66"/>
              </a:lnSpc>
            </a:pPr>
            <a:r>
              <a:rPr lang="en-US" sz="7019">
                <a:solidFill>
                  <a:srgbClr val="253943"/>
                </a:solidFill>
                <a:latin typeface="210 다락방"/>
                <a:ea typeface="210 다락방"/>
              </a:rPr>
              <a:t>5. 사용 TOOL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5394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0205658" y="6166067"/>
            <a:ext cx="18968198" cy="8725371"/>
          </a:xfrm>
          <a:custGeom>
            <a:avLst/>
            <a:gdLst/>
            <a:ahLst/>
            <a:cxnLst/>
            <a:rect r="r" b="b" t="t" l="l"/>
            <a:pathLst>
              <a:path h="8725371" w="18968198">
                <a:moveTo>
                  <a:pt x="0" y="0"/>
                </a:moveTo>
                <a:lnTo>
                  <a:pt x="18968197" y="0"/>
                </a:lnTo>
                <a:lnTo>
                  <a:pt x="18968197" y="8725371"/>
                </a:lnTo>
                <a:lnTo>
                  <a:pt x="0" y="872537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93078" y="2371963"/>
            <a:ext cx="2878183" cy="5430535"/>
          </a:xfrm>
          <a:custGeom>
            <a:avLst/>
            <a:gdLst/>
            <a:ahLst/>
            <a:cxnLst/>
            <a:rect r="r" b="b" t="t" l="l"/>
            <a:pathLst>
              <a:path h="5430535" w="2878183">
                <a:moveTo>
                  <a:pt x="0" y="0"/>
                </a:moveTo>
                <a:lnTo>
                  <a:pt x="2878184" y="0"/>
                </a:lnTo>
                <a:lnTo>
                  <a:pt x="2878184" y="5430534"/>
                </a:lnTo>
                <a:lnTo>
                  <a:pt x="0" y="543053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366647" y="5426886"/>
            <a:ext cx="4161103" cy="2375611"/>
          </a:xfrm>
          <a:custGeom>
            <a:avLst/>
            <a:gdLst/>
            <a:ahLst/>
            <a:cxnLst/>
            <a:rect r="r" b="b" t="t" l="l"/>
            <a:pathLst>
              <a:path h="2375611" w="4161103">
                <a:moveTo>
                  <a:pt x="0" y="0"/>
                </a:moveTo>
                <a:lnTo>
                  <a:pt x="4161103" y="0"/>
                </a:lnTo>
                <a:lnTo>
                  <a:pt x="4161103" y="2375611"/>
                </a:lnTo>
                <a:lnTo>
                  <a:pt x="0" y="237561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7117282" y="1977608"/>
            <a:ext cx="9086119" cy="11805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68"/>
              </a:lnSpc>
            </a:pPr>
            <a:r>
              <a:rPr lang="en-US" sz="9845">
                <a:solidFill>
                  <a:srgbClr val="FFF5D6"/>
                </a:solidFill>
                <a:latin typeface="210 다락방"/>
                <a:ea typeface="210 다락방"/>
              </a:rPr>
              <a:t>6. 다이어그램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962564" y="3891429"/>
            <a:ext cx="11590387" cy="49762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906777" indent="-453388" lvl="1">
              <a:lnSpc>
                <a:spcPts val="6803"/>
              </a:lnSpc>
              <a:buFont typeface="Arial"/>
              <a:buChar char="•"/>
            </a:pPr>
            <a:r>
              <a:rPr lang="en-US" sz="4199">
                <a:solidFill>
                  <a:srgbClr val="FFF5D6"/>
                </a:solidFill>
                <a:ea typeface="210 다락방"/>
              </a:rPr>
              <a:t>유스케이스 다이어그램</a:t>
            </a:r>
          </a:p>
          <a:p>
            <a:pPr marL="906777" indent="-453388" lvl="1">
              <a:lnSpc>
                <a:spcPts val="6803"/>
              </a:lnSpc>
              <a:buFont typeface="Arial"/>
              <a:buChar char="•"/>
            </a:pPr>
            <a:r>
              <a:rPr lang="en-US" sz="4199">
                <a:solidFill>
                  <a:srgbClr val="FFF5D6"/>
                </a:solidFill>
                <a:ea typeface="210 다락방"/>
              </a:rPr>
              <a:t>클래스 다이어그램</a:t>
            </a:r>
          </a:p>
          <a:p>
            <a:pPr marL="906777" indent="-453388" lvl="1">
              <a:lnSpc>
                <a:spcPts val="6803"/>
              </a:lnSpc>
              <a:buFont typeface="Arial"/>
              <a:buChar char="•"/>
            </a:pPr>
            <a:r>
              <a:rPr lang="en-US" sz="4199">
                <a:solidFill>
                  <a:srgbClr val="FFF5D6"/>
                </a:solidFill>
                <a:ea typeface="210 다락방"/>
              </a:rPr>
              <a:t>시퀀스 다이어그램</a:t>
            </a:r>
          </a:p>
          <a:p>
            <a:pPr marL="906777" indent="-453388" lvl="1">
              <a:lnSpc>
                <a:spcPts val="6803"/>
              </a:lnSpc>
              <a:buFont typeface="Arial"/>
              <a:buChar char="•"/>
            </a:pPr>
            <a:r>
              <a:rPr lang="en-US" sz="4199">
                <a:solidFill>
                  <a:srgbClr val="FFF5D6"/>
                </a:solidFill>
                <a:ea typeface="210 다락방"/>
              </a:rPr>
              <a:t>블록 다이어그램</a:t>
            </a:r>
          </a:p>
          <a:p>
            <a:pPr marL="906777" indent="-453388" lvl="1">
              <a:lnSpc>
                <a:spcPts val="6803"/>
              </a:lnSpc>
              <a:buFont typeface="Arial"/>
              <a:buChar char="•"/>
            </a:pPr>
            <a:r>
              <a:rPr lang="en-US" sz="4199">
                <a:solidFill>
                  <a:srgbClr val="FFF5D6"/>
                </a:solidFill>
                <a:latin typeface="210 다락방"/>
              </a:rPr>
              <a:t>ERD</a:t>
            </a:r>
          </a:p>
          <a:p>
            <a:pPr>
              <a:lnSpc>
                <a:spcPts val="5670"/>
              </a:lnSpc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5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564187" y="534821"/>
            <a:ext cx="13264425" cy="9217359"/>
          </a:xfrm>
          <a:custGeom>
            <a:avLst/>
            <a:gdLst/>
            <a:ahLst/>
            <a:cxnLst/>
            <a:rect r="r" b="b" t="t" l="l"/>
            <a:pathLst>
              <a:path h="9217359" w="13264425">
                <a:moveTo>
                  <a:pt x="0" y="0"/>
                </a:moveTo>
                <a:lnTo>
                  <a:pt x="13264425" y="0"/>
                </a:lnTo>
                <a:lnTo>
                  <a:pt x="13264425" y="9217358"/>
                </a:lnTo>
                <a:lnTo>
                  <a:pt x="0" y="92173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482" r="0" b="-148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-82380" y="226234"/>
            <a:ext cx="4489974" cy="1633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25"/>
              </a:lnSpc>
            </a:pPr>
            <a:r>
              <a:rPr lang="en-US" sz="4661">
                <a:solidFill>
                  <a:srgbClr val="000000"/>
                </a:solidFill>
                <a:latin typeface="210 다락방"/>
                <a:ea typeface="210 다락방"/>
              </a:rPr>
              <a:t>6-1. 유스케이스</a:t>
            </a:r>
          </a:p>
          <a:p>
            <a:pPr algn="ctr">
              <a:lnSpc>
                <a:spcPts val="6525"/>
              </a:lnSpc>
              <a:spcBef>
                <a:spcPct val="0"/>
              </a:spcBef>
            </a:pPr>
            <a:r>
              <a:rPr lang="en-US" sz="4661">
                <a:solidFill>
                  <a:srgbClr val="000000"/>
                </a:solidFill>
                <a:latin typeface="210 다락방"/>
                <a:ea typeface="210 다락방"/>
              </a:rPr>
              <a:t>        다이어그램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DAFzWeK_G_4</dc:identifier>
  <dcterms:modified xsi:type="dcterms:W3CDTF">2011-08-01T06:04:30Z</dcterms:modified>
  <cp:revision>1</cp:revision>
  <dc:title>larana studio</dc:title>
</cp:coreProperties>
</file>